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Lst>
  <p:notesMasterIdLst>
    <p:notesMasterId r:id="rId25"/>
  </p:notesMasterIdLst>
  <p:sldIdLst>
    <p:sldId id="257" r:id="rId4"/>
    <p:sldId id="260" r:id="rId5"/>
    <p:sldId id="389" r:id="rId6"/>
    <p:sldId id="391" r:id="rId7"/>
    <p:sldId id="408" r:id="rId8"/>
    <p:sldId id="263" r:id="rId9"/>
    <p:sldId id="390" r:id="rId10"/>
    <p:sldId id="393" r:id="rId11"/>
    <p:sldId id="394" r:id="rId12"/>
    <p:sldId id="395" r:id="rId13"/>
    <p:sldId id="396" r:id="rId14"/>
    <p:sldId id="397" r:id="rId15"/>
    <p:sldId id="398" r:id="rId16"/>
    <p:sldId id="399" r:id="rId17"/>
    <p:sldId id="294" r:id="rId18"/>
    <p:sldId id="400" r:id="rId19"/>
    <p:sldId id="401" r:id="rId20"/>
    <p:sldId id="404" r:id="rId21"/>
    <p:sldId id="405" r:id="rId22"/>
    <p:sldId id="406" r:id="rId23"/>
    <p:sldId id="4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82" d="100"/>
          <a:sy n="82" d="100"/>
        </p:scale>
        <p:origin x="5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7DAAC4-CE86-4D0C-ABC9-227BB6068812}" type="datetimeFigureOut">
              <a:rPr lang="en-US" smtClean="0"/>
              <a:t>6/24/2026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42742-992B-4623-875E-18B8F8980AB7}" type="slidenum">
              <a:rPr lang="en-US" smtClean="0"/>
              <a:t>‹#›</a:t>
            </a:fld>
            <a:endParaRPr lang="en-US"/>
          </a:p>
        </p:txBody>
      </p:sp>
    </p:spTree>
    <p:extLst>
      <p:ext uri="{BB962C8B-B14F-4D97-AF65-F5344CB8AC3E}">
        <p14:creationId xmlns:p14="http://schemas.microsoft.com/office/powerpoint/2010/main" val="356866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19F1-B10E-45C4-B2D1-8C60927106BB}" type="slidenum">
              <a:rPr lang="en-US" smtClean="0"/>
              <a:t>1</a:t>
            </a:fld>
            <a:endParaRPr lang="en-US"/>
          </a:p>
        </p:txBody>
      </p:sp>
    </p:spTree>
    <p:extLst>
      <p:ext uri="{BB962C8B-B14F-4D97-AF65-F5344CB8AC3E}">
        <p14:creationId xmlns:p14="http://schemas.microsoft.com/office/powerpoint/2010/main" val="187336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4119F1-B10E-45C4-B2D1-8C60927106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31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4119F1-B10E-45C4-B2D1-8C60927106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96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4119F1-B10E-45C4-B2D1-8C60927106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04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4119F1-B10E-45C4-B2D1-8C60927106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171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D92C-24AF-4934-8D6F-378268BF0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7378E-0833-4D92-8507-DBABF0B5B5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6E832-BFB4-4C68-AC15-EDB5EFFA9B85}"/>
              </a:ext>
            </a:extLst>
          </p:cNvPr>
          <p:cNvSpPr>
            <a:spLocks noGrp="1"/>
          </p:cNvSpPr>
          <p:nvPr>
            <p:ph type="dt" sz="half" idx="10"/>
          </p:nvPr>
        </p:nvSpPr>
        <p:spPr/>
        <p:txBody>
          <a:bodyPr/>
          <a:lstStyle/>
          <a:p>
            <a:fld id="{6AD3BF88-4A1F-4D4C-953D-EB58DB6E2601}" type="datetimeFigureOut">
              <a:rPr lang="en-US" smtClean="0"/>
              <a:t>6/24/2026</a:t>
            </a:fld>
            <a:endParaRPr lang="en-US"/>
          </a:p>
        </p:txBody>
      </p:sp>
      <p:sp>
        <p:nvSpPr>
          <p:cNvPr id="5" name="Footer Placeholder 4">
            <a:extLst>
              <a:ext uri="{FF2B5EF4-FFF2-40B4-BE49-F238E27FC236}">
                <a16:creationId xmlns:a16="http://schemas.microsoft.com/office/drawing/2014/main" id="{9F5D96B6-E6B9-4CD9-B4E1-A26AE21B9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D2093-FB84-4130-BFC5-BBF696B4F9AB}"/>
              </a:ext>
            </a:extLst>
          </p:cNvPr>
          <p:cNvSpPr>
            <a:spLocks noGrp="1"/>
          </p:cNvSpPr>
          <p:nvPr>
            <p:ph type="sldNum" sz="quarter" idx="12"/>
          </p:nvPr>
        </p:nvSpPr>
        <p:spPr/>
        <p:txBody>
          <a:bodyPr/>
          <a:lstStyle/>
          <a:p>
            <a:fld id="{1CB6CA37-8C4E-4722-B57F-8EEB4707B591}" type="slidenum">
              <a:rPr lang="en-US" smtClean="0"/>
              <a:t>‹#›</a:t>
            </a:fld>
            <a:endParaRPr lang="en-US"/>
          </a:p>
        </p:txBody>
      </p:sp>
    </p:spTree>
    <p:extLst>
      <p:ext uri="{BB962C8B-B14F-4D97-AF65-F5344CB8AC3E}">
        <p14:creationId xmlns:p14="http://schemas.microsoft.com/office/powerpoint/2010/main" val="133365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844D-4EAC-4AFD-A4AE-5A38A10D31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5D2EA8-F9C9-4DAC-BEC6-B08CEC8ACE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63C65-194A-481D-ABF0-1094DA13B08F}"/>
              </a:ext>
            </a:extLst>
          </p:cNvPr>
          <p:cNvSpPr>
            <a:spLocks noGrp="1"/>
          </p:cNvSpPr>
          <p:nvPr>
            <p:ph type="dt" sz="half" idx="10"/>
          </p:nvPr>
        </p:nvSpPr>
        <p:spPr/>
        <p:txBody>
          <a:bodyPr/>
          <a:lstStyle/>
          <a:p>
            <a:fld id="{6AD3BF88-4A1F-4D4C-953D-EB58DB6E2601}" type="datetimeFigureOut">
              <a:rPr lang="en-US" smtClean="0"/>
              <a:t>6/24/2026</a:t>
            </a:fld>
            <a:endParaRPr lang="en-US"/>
          </a:p>
        </p:txBody>
      </p:sp>
      <p:sp>
        <p:nvSpPr>
          <p:cNvPr id="5" name="Footer Placeholder 4">
            <a:extLst>
              <a:ext uri="{FF2B5EF4-FFF2-40B4-BE49-F238E27FC236}">
                <a16:creationId xmlns:a16="http://schemas.microsoft.com/office/drawing/2014/main" id="{93E814C5-6B61-4FF2-8AFB-E9E2D49EE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C0419-C04D-4E01-B8F6-23F49D887E4F}"/>
              </a:ext>
            </a:extLst>
          </p:cNvPr>
          <p:cNvSpPr>
            <a:spLocks noGrp="1"/>
          </p:cNvSpPr>
          <p:nvPr>
            <p:ph type="sldNum" sz="quarter" idx="12"/>
          </p:nvPr>
        </p:nvSpPr>
        <p:spPr/>
        <p:txBody>
          <a:bodyPr/>
          <a:lstStyle/>
          <a:p>
            <a:fld id="{1CB6CA37-8C4E-4722-B57F-8EEB4707B591}" type="slidenum">
              <a:rPr lang="en-US" smtClean="0"/>
              <a:t>‹#›</a:t>
            </a:fld>
            <a:endParaRPr lang="en-US"/>
          </a:p>
        </p:txBody>
      </p:sp>
    </p:spTree>
    <p:extLst>
      <p:ext uri="{BB962C8B-B14F-4D97-AF65-F5344CB8AC3E}">
        <p14:creationId xmlns:p14="http://schemas.microsoft.com/office/powerpoint/2010/main" val="373509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5EB878-5A38-4ECC-852A-323B9D60F6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297260-BAB5-4462-9502-84A1BA5D11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5D775-B4C7-4375-98B4-81D5EB99C9D6}"/>
              </a:ext>
            </a:extLst>
          </p:cNvPr>
          <p:cNvSpPr>
            <a:spLocks noGrp="1"/>
          </p:cNvSpPr>
          <p:nvPr>
            <p:ph type="dt" sz="half" idx="10"/>
          </p:nvPr>
        </p:nvSpPr>
        <p:spPr/>
        <p:txBody>
          <a:bodyPr/>
          <a:lstStyle/>
          <a:p>
            <a:fld id="{6AD3BF88-4A1F-4D4C-953D-EB58DB6E2601}" type="datetimeFigureOut">
              <a:rPr lang="en-US" smtClean="0"/>
              <a:t>6/24/2026</a:t>
            </a:fld>
            <a:endParaRPr lang="en-US"/>
          </a:p>
        </p:txBody>
      </p:sp>
      <p:sp>
        <p:nvSpPr>
          <p:cNvPr id="5" name="Footer Placeholder 4">
            <a:extLst>
              <a:ext uri="{FF2B5EF4-FFF2-40B4-BE49-F238E27FC236}">
                <a16:creationId xmlns:a16="http://schemas.microsoft.com/office/drawing/2014/main" id="{A4A7F0EC-AF28-4316-A97A-9448F3AE7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54E0A-F52A-4378-9894-12D674A3C363}"/>
              </a:ext>
            </a:extLst>
          </p:cNvPr>
          <p:cNvSpPr>
            <a:spLocks noGrp="1"/>
          </p:cNvSpPr>
          <p:nvPr>
            <p:ph type="sldNum" sz="quarter" idx="12"/>
          </p:nvPr>
        </p:nvSpPr>
        <p:spPr/>
        <p:txBody>
          <a:bodyPr/>
          <a:lstStyle/>
          <a:p>
            <a:fld id="{1CB6CA37-8C4E-4722-B57F-8EEB4707B591}" type="slidenum">
              <a:rPr lang="en-US" smtClean="0"/>
              <a:t>‹#›</a:t>
            </a:fld>
            <a:endParaRPr lang="en-US"/>
          </a:p>
        </p:txBody>
      </p:sp>
    </p:spTree>
    <p:extLst>
      <p:ext uri="{BB962C8B-B14F-4D97-AF65-F5344CB8AC3E}">
        <p14:creationId xmlns:p14="http://schemas.microsoft.com/office/powerpoint/2010/main" val="356896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552" y="2130426"/>
            <a:ext cx="10997513" cy="1470025"/>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62371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baseline="0">
                <a:latin typeface="Open Sans"/>
              </a:defRPr>
            </a:lvl1pPr>
            <a:lvl2pPr>
              <a:defRPr sz="2667" baseline="0">
                <a:latin typeface="Open Sans"/>
              </a:defRPr>
            </a:lvl2pPr>
            <a:lvl3pPr>
              <a:defRPr sz="2400" baseline="0">
                <a:latin typeface="Open Sans"/>
              </a:defRPr>
            </a:lvl3pPr>
            <a:lvl4pPr>
              <a:defRPr sz="2133" baseline="0">
                <a:latin typeface="Open Sans"/>
              </a:defRPr>
            </a:lvl4pPr>
            <a:lvl5pPr>
              <a:defRPr sz="2133" baseline="0">
                <a:latin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5639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267" b="1" cap="all" baseline="0"/>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67396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9"/>
            <a:ext cx="10972800" cy="1143000"/>
          </a:xfrm>
        </p:spPr>
        <p:txBody>
          <a:bodyPr/>
          <a:lstStyle/>
          <a:p>
            <a:r>
              <a:rPr lang="en-US" dirty="0"/>
              <a:t>Click to edit Master title style</a:t>
            </a:r>
          </a:p>
        </p:txBody>
      </p:sp>
      <p:sp>
        <p:nvSpPr>
          <p:cNvPr id="3" name="Content Placeholder 2"/>
          <p:cNvSpPr>
            <a:spLocks noGrp="1"/>
          </p:cNvSpPr>
          <p:nvPr>
            <p:ph sz="half" idx="1"/>
          </p:nvPr>
        </p:nvSpPr>
        <p:spPr>
          <a:xfrm>
            <a:off x="609600" y="2092410"/>
            <a:ext cx="5384800" cy="2501815"/>
          </a:xfr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092409"/>
            <a:ext cx="5384800" cy="2501816"/>
          </a:xfr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1921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9"/>
            <a:ext cx="10972800" cy="1143000"/>
          </a:xfrm>
        </p:spPr>
        <p:txBody>
          <a:bodyPr/>
          <a:lstStyle>
            <a:lvl1pPr>
              <a:defRPr baseline="0"/>
            </a:lvl1pPr>
          </a:lstStyle>
          <a:p>
            <a:r>
              <a:rPr lang="en-US" dirty="0"/>
              <a:t>Click to edit Master title style</a:t>
            </a:r>
          </a:p>
        </p:txBody>
      </p:sp>
      <p:sp>
        <p:nvSpPr>
          <p:cNvPr id="3" name="Text Placeholder 2"/>
          <p:cNvSpPr>
            <a:spLocks noGrp="1"/>
          </p:cNvSpPr>
          <p:nvPr>
            <p:ph type="body" idx="1"/>
          </p:nvPr>
        </p:nvSpPr>
        <p:spPr>
          <a:xfrm>
            <a:off x="609600" y="2215164"/>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3080952"/>
            <a:ext cx="5386917" cy="3045211"/>
          </a:xfrm>
        </p:spPr>
        <p:txBody>
          <a:bodyPr>
            <a:normAutofit/>
          </a:bodyPr>
          <a:lstStyle>
            <a:lvl1pPr>
              <a:defRPr sz="2400"/>
            </a:lvl1pPr>
            <a:lvl2pPr>
              <a:defRPr sz="2133"/>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215164"/>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3080952"/>
            <a:ext cx="5389033" cy="3045211"/>
          </a:xfrm>
        </p:spPr>
        <p:txBody>
          <a:bodyPr>
            <a:normAutofit/>
          </a:bodyPr>
          <a:lstStyle>
            <a:lvl1pPr>
              <a:defRPr sz="2400"/>
            </a:lvl1pPr>
            <a:lvl2pPr>
              <a:defRPr sz="2133"/>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989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597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Tree>
    <p:extLst>
      <p:ext uri="{BB962C8B-B14F-4D97-AF65-F5344CB8AC3E}">
        <p14:creationId xmlns:p14="http://schemas.microsoft.com/office/powerpoint/2010/main" val="3374513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095631"/>
            <a:ext cx="4011084" cy="889688"/>
          </a:xfrm>
        </p:spPr>
        <p:txBody>
          <a:bodyPr anchor="b"/>
          <a:lstStyle>
            <a:lvl1pPr algn="l">
              <a:defRPr sz="2667" b="1"/>
            </a:lvl1pPr>
          </a:lstStyle>
          <a:p>
            <a:r>
              <a:rPr lang="en-US" dirty="0"/>
              <a:t>Click to edit Master title style</a:t>
            </a:r>
          </a:p>
        </p:txBody>
      </p:sp>
      <p:sp>
        <p:nvSpPr>
          <p:cNvPr id="3" name="Content Placeholder 2"/>
          <p:cNvSpPr>
            <a:spLocks noGrp="1"/>
          </p:cNvSpPr>
          <p:nvPr>
            <p:ph idx="1"/>
          </p:nvPr>
        </p:nvSpPr>
        <p:spPr>
          <a:xfrm>
            <a:off x="4766733" y="1095633"/>
            <a:ext cx="6815667" cy="4267200"/>
          </a:xfrm>
        </p:spPr>
        <p:txBody>
          <a:bodyPr>
            <a:normAutofit/>
          </a:bodyPr>
          <a:lstStyle>
            <a:lvl1pPr>
              <a:defRPr sz="3200"/>
            </a:lvl1pPr>
            <a:lvl2pPr>
              <a:defRPr sz="2667"/>
            </a:lvl2pPr>
            <a:lvl3pPr>
              <a:defRPr sz="2400"/>
            </a:lvl3pPr>
            <a:lvl4pPr>
              <a:defRPr sz="2133"/>
            </a:lvl4pPr>
            <a:lvl5pPr>
              <a:defRPr sz="2133"/>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2075935"/>
            <a:ext cx="4011084" cy="328689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189337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2B95-F6CC-4C99-83CC-B4B50B0098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5885C-BF93-4EC4-A1A0-6D47ECE37B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CBEF6-E3C3-4422-9FFD-83A617C3656E}"/>
              </a:ext>
            </a:extLst>
          </p:cNvPr>
          <p:cNvSpPr>
            <a:spLocks noGrp="1"/>
          </p:cNvSpPr>
          <p:nvPr>
            <p:ph type="dt" sz="half" idx="10"/>
          </p:nvPr>
        </p:nvSpPr>
        <p:spPr/>
        <p:txBody>
          <a:bodyPr/>
          <a:lstStyle/>
          <a:p>
            <a:fld id="{6AD3BF88-4A1F-4D4C-953D-EB58DB6E2601}" type="datetimeFigureOut">
              <a:rPr lang="en-US" smtClean="0"/>
              <a:t>6/24/2026</a:t>
            </a:fld>
            <a:endParaRPr lang="en-US"/>
          </a:p>
        </p:txBody>
      </p:sp>
      <p:sp>
        <p:nvSpPr>
          <p:cNvPr id="5" name="Footer Placeholder 4">
            <a:extLst>
              <a:ext uri="{FF2B5EF4-FFF2-40B4-BE49-F238E27FC236}">
                <a16:creationId xmlns:a16="http://schemas.microsoft.com/office/drawing/2014/main" id="{D8D766FE-9701-4497-949A-FA282C1AB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F0362-5D1E-454B-9849-0110F0EE3257}"/>
              </a:ext>
            </a:extLst>
          </p:cNvPr>
          <p:cNvSpPr>
            <a:spLocks noGrp="1"/>
          </p:cNvSpPr>
          <p:nvPr>
            <p:ph type="sldNum" sz="quarter" idx="12"/>
          </p:nvPr>
        </p:nvSpPr>
        <p:spPr/>
        <p:txBody>
          <a:bodyPr/>
          <a:lstStyle/>
          <a:p>
            <a:fld id="{1CB6CA37-8C4E-4722-B57F-8EEB4707B591}" type="slidenum">
              <a:rPr lang="en-US" smtClean="0"/>
              <a:t>‹#›</a:t>
            </a:fld>
            <a:endParaRPr lang="en-US"/>
          </a:p>
        </p:txBody>
      </p:sp>
    </p:spTree>
    <p:extLst>
      <p:ext uri="{BB962C8B-B14F-4D97-AF65-F5344CB8AC3E}">
        <p14:creationId xmlns:p14="http://schemas.microsoft.com/office/powerpoint/2010/main" val="3857961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1095631"/>
            <a:ext cx="7315200" cy="363194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Tree>
    <p:extLst>
      <p:ext uri="{BB962C8B-B14F-4D97-AF65-F5344CB8AC3E}">
        <p14:creationId xmlns:p14="http://schemas.microsoft.com/office/powerpoint/2010/main" val="2057325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Vertical Text Placeholder 2"/>
          <p:cNvSpPr>
            <a:spLocks noGrp="1"/>
          </p:cNvSpPr>
          <p:nvPr>
            <p:ph type="body" orient="vert" idx="1"/>
          </p:nvPr>
        </p:nvSpPr>
        <p:spPr>
          <a:xfrm>
            <a:off x="609600" y="2100649"/>
            <a:ext cx="10972800" cy="3204520"/>
          </a:xfrm>
        </p:spPr>
        <p:txBody>
          <a:bodyPr vert="eaVert">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970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05015"/>
            <a:ext cx="2743200" cy="452257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005015"/>
            <a:ext cx="8026400" cy="452257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1398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552" y="2130426"/>
            <a:ext cx="10997513" cy="1470025"/>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25308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baseline="0">
                <a:latin typeface="Open Sans"/>
              </a:defRPr>
            </a:lvl1pPr>
            <a:lvl2pPr>
              <a:defRPr sz="2667" baseline="0">
                <a:latin typeface="Open Sans"/>
              </a:defRPr>
            </a:lvl2pPr>
            <a:lvl3pPr>
              <a:defRPr sz="2400" baseline="0">
                <a:latin typeface="Open Sans"/>
              </a:defRPr>
            </a:lvl3pPr>
            <a:lvl4pPr>
              <a:defRPr sz="2133" baseline="0">
                <a:latin typeface="Open Sans"/>
              </a:defRPr>
            </a:lvl4pPr>
            <a:lvl5pPr>
              <a:defRPr sz="2133" baseline="0">
                <a:latin typeface="Open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1471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Autofit/>
          </a:bodyPr>
          <a:lstStyle>
            <a:lvl1pPr algn="l">
              <a:defRPr sz="4267" b="1" cap="all" baseline="0"/>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792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9"/>
            <a:ext cx="10972800" cy="1143000"/>
          </a:xfrm>
        </p:spPr>
        <p:txBody>
          <a:bodyPr/>
          <a:lstStyle/>
          <a:p>
            <a:r>
              <a:rPr lang="en-US" dirty="0"/>
              <a:t>Click to edit Master title style</a:t>
            </a:r>
          </a:p>
        </p:txBody>
      </p:sp>
      <p:sp>
        <p:nvSpPr>
          <p:cNvPr id="3" name="Content Placeholder 2"/>
          <p:cNvSpPr>
            <a:spLocks noGrp="1"/>
          </p:cNvSpPr>
          <p:nvPr>
            <p:ph sz="half" idx="1"/>
          </p:nvPr>
        </p:nvSpPr>
        <p:spPr>
          <a:xfrm>
            <a:off x="609600" y="2092410"/>
            <a:ext cx="5384800" cy="2501815"/>
          </a:xfr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092409"/>
            <a:ext cx="5384800" cy="2501816"/>
          </a:xfrm>
        </p:spPr>
        <p:txBody>
          <a:bodyPr>
            <a:normAutofit/>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19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9"/>
            <a:ext cx="10972800" cy="1143000"/>
          </a:xfrm>
        </p:spPr>
        <p:txBody>
          <a:bodyPr/>
          <a:lstStyle>
            <a:lvl1pPr>
              <a:defRPr baseline="0"/>
            </a:lvl1pPr>
          </a:lstStyle>
          <a:p>
            <a:r>
              <a:rPr lang="en-US" dirty="0"/>
              <a:t>Click to edit Master title style</a:t>
            </a:r>
          </a:p>
        </p:txBody>
      </p:sp>
      <p:sp>
        <p:nvSpPr>
          <p:cNvPr id="3" name="Text Placeholder 2"/>
          <p:cNvSpPr>
            <a:spLocks noGrp="1"/>
          </p:cNvSpPr>
          <p:nvPr>
            <p:ph type="body" idx="1"/>
          </p:nvPr>
        </p:nvSpPr>
        <p:spPr>
          <a:xfrm>
            <a:off x="609600" y="2215164"/>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3080952"/>
            <a:ext cx="5386917" cy="3045211"/>
          </a:xfrm>
        </p:spPr>
        <p:txBody>
          <a:bodyPr>
            <a:normAutofit/>
          </a:bodyPr>
          <a:lstStyle>
            <a:lvl1pPr>
              <a:defRPr sz="2400"/>
            </a:lvl1pPr>
            <a:lvl2pPr>
              <a:defRPr sz="2133"/>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215164"/>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3080952"/>
            <a:ext cx="5389033" cy="3045211"/>
          </a:xfrm>
        </p:spPr>
        <p:txBody>
          <a:bodyPr>
            <a:normAutofit/>
          </a:bodyPr>
          <a:lstStyle>
            <a:lvl1pPr>
              <a:defRPr sz="2400"/>
            </a:lvl1pPr>
            <a:lvl2pPr>
              <a:defRPr sz="2133"/>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7410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5603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1172" cy="6858000"/>
          </a:xfrm>
          <a:prstGeom prst="rect">
            <a:avLst/>
          </a:prstGeom>
        </p:spPr>
      </p:pic>
    </p:spTree>
    <p:extLst>
      <p:ext uri="{BB962C8B-B14F-4D97-AF65-F5344CB8AC3E}">
        <p14:creationId xmlns:p14="http://schemas.microsoft.com/office/powerpoint/2010/main" val="287811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6F46E-C799-4E9D-B5E1-F0A0811B29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40B52F-A794-4FD2-9818-D4E1D4BDAE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0A6C80-7C13-4B3E-8BB8-5114751BC96C}"/>
              </a:ext>
            </a:extLst>
          </p:cNvPr>
          <p:cNvSpPr>
            <a:spLocks noGrp="1"/>
          </p:cNvSpPr>
          <p:nvPr>
            <p:ph type="dt" sz="half" idx="10"/>
          </p:nvPr>
        </p:nvSpPr>
        <p:spPr/>
        <p:txBody>
          <a:bodyPr/>
          <a:lstStyle/>
          <a:p>
            <a:fld id="{6AD3BF88-4A1F-4D4C-953D-EB58DB6E2601}" type="datetimeFigureOut">
              <a:rPr lang="en-US" smtClean="0"/>
              <a:t>6/24/2026</a:t>
            </a:fld>
            <a:endParaRPr lang="en-US"/>
          </a:p>
        </p:txBody>
      </p:sp>
      <p:sp>
        <p:nvSpPr>
          <p:cNvPr id="5" name="Footer Placeholder 4">
            <a:extLst>
              <a:ext uri="{FF2B5EF4-FFF2-40B4-BE49-F238E27FC236}">
                <a16:creationId xmlns:a16="http://schemas.microsoft.com/office/drawing/2014/main" id="{4D692CB4-3CB8-4899-BE8F-4D1A2DD41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07FAF-2F84-4CC3-A28F-B24FDF22850C}"/>
              </a:ext>
            </a:extLst>
          </p:cNvPr>
          <p:cNvSpPr>
            <a:spLocks noGrp="1"/>
          </p:cNvSpPr>
          <p:nvPr>
            <p:ph type="sldNum" sz="quarter" idx="12"/>
          </p:nvPr>
        </p:nvSpPr>
        <p:spPr/>
        <p:txBody>
          <a:bodyPr/>
          <a:lstStyle/>
          <a:p>
            <a:fld id="{1CB6CA37-8C4E-4722-B57F-8EEB4707B591}" type="slidenum">
              <a:rPr lang="en-US" smtClean="0"/>
              <a:t>‹#›</a:t>
            </a:fld>
            <a:endParaRPr lang="en-US"/>
          </a:p>
        </p:txBody>
      </p:sp>
    </p:spTree>
    <p:extLst>
      <p:ext uri="{BB962C8B-B14F-4D97-AF65-F5344CB8AC3E}">
        <p14:creationId xmlns:p14="http://schemas.microsoft.com/office/powerpoint/2010/main" val="3588313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095631"/>
            <a:ext cx="4011084" cy="889688"/>
          </a:xfrm>
        </p:spPr>
        <p:txBody>
          <a:bodyPr anchor="b"/>
          <a:lstStyle>
            <a:lvl1pPr algn="l">
              <a:defRPr sz="2667" b="1"/>
            </a:lvl1pPr>
          </a:lstStyle>
          <a:p>
            <a:r>
              <a:rPr lang="en-US" dirty="0"/>
              <a:t>Click to edit Master title style</a:t>
            </a:r>
          </a:p>
        </p:txBody>
      </p:sp>
      <p:sp>
        <p:nvSpPr>
          <p:cNvPr id="3" name="Content Placeholder 2"/>
          <p:cNvSpPr>
            <a:spLocks noGrp="1"/>
          </p:cNvSpPr>
          <p:nvPr>
            <p:ph idx="1"/>
          </p:nvPr>
        </p:nvSpPr>
        <p:spPr>
          <a:xfrm>
            <a:off x="4766733" y="1095633"/>
            <a:ext cx="6815667" cy="4267200"/>
          </a:xfrm>
        </p:spPr>
        <p:txBody>
          <a:bodyPr>
            <a:normAutofit/>
          </a:bodyPr>
          <a:lstStyle>
            <a:lvl1pPr>
              <a:defRPr sz="3200"/>
            </a:lvl1pPr>
            <a:lvl2pPr>
              <a:defRPr sz="2667"/>
            </a:lvl2pPr>
            <a:lvl3pPr>
              <a:defRPr sz="2400"/>
            </a:lvl3pPr>
            <a:lvl4pPr>
              <a:defRPr sz="2133"/>
            </a:lvl4pPr>
            <a:lvl5pPr>
              <a:defRPr sz="2133"/>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2075935"/>
            <a:ext cx="4011084" cy="328689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2009424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1095631"/>
            <a:ext cx="7315200" cy="3631943"/>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Tree>
    <p:extLst>
      <p:ext uri="{BB962C8B-B14F-4D97-AF65-F5344CB8AC3E}">
        <p14:creationId xmlns:p14="http://schemas.microsoft.com/office/powerpoint/2010/main" val="2536599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Vertical Text Placeholder 2"/>
          <p:cNvSpPr>
            <a:spLocks noGrp="1"/>
          </p:cNvSpPr>
          <p:nvPr>
            <p:ph type="body" orient="vert" idx="1"/>
          </p:nvPr>
        </p:nvSpPr>
        <p:spPr>
          <a:xfrm>
            <a:off x="609600" y="2100649"/>
            <a:ext cx="10972800" cy="3204520"/>
          </a:xfrm>
        </p:spPr>
        <p:txBody>
          <a:bodyPr vert="eaVert">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80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05015"/>
            <a:ext cx="2743200" cy="452257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005015"/>
            <a:ext cx="8026400" cy="452257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730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E3F59-B5A4-4559-A454-0EA69F01E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0A9CB-3505-4994-A44F-818E31F2B5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67885D-A64B-455D-ADAC-64A3D18CFA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A8536E-4124-4ECE-B489-443830D11302}"/>
              </a:ext>
            </a:extLst>
          </p:cNvPr>
          <p:cNvSpPr>
            <a:spLocks noGrp="1"/>
          </p:cNvSpPr>
          <p:nvPr>
            <p:ph type="dt" sz="half" idx="10"/>
          </p:nvPr>
        </p:nvSpPr>
        <p:spPr/>
        <p:txBody>
          <a:bodyPr/>
          <a:lstStyle/>
          <a:p>
            <a:fld id="{6AD3BF88-4A1F-4D4C-953D-EB58DB6E2601}" type="datetimeFigureOut">
              <a:rPr lang="en-US" smtClean="0"/>
              <a:t>6/24/2026</a:t>
            </a:fld>
            <a:endParaRPr lang="en-US"/>
          </a:p>
        </p:txBody>
      </p:sp>
      <p:sp>
        <p:nvSpPr>
          <p:cNvPr id="6" name="Footer Placeholder 5">
            <a:extLst>
              <a:ext uri="{FF2B5EF4-FFF2-40B4-BE49-F238E27FC236}">
                <a16:creationId xmlns:a16="http://schemas.microsoft.com/office/drawing/2014/main" id="{6E1D7B64-A22B-4C8C-B9BF-E72335541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94412-01F1-407A-A53D-EBDBD994C773}"/>
              </a:ext>
            </a:extLst>
          </p:cNvPr>
          <p:cNvSpPr>
            <a:spLocks noGrp="1"/>
          </p:cNvSpPr>
          <p:nvPr>
            <p:ph type="sldNum" sz="quarter" idx="12"/>
          </p:nvPr>
        </p:nvSpPr>
        <p:spPr/>
        <p:txBody>
          <a:bodyPr/>
          <a:lstStyle/>
          <a:p>
            <a:fld id="{1CB6CA37-8C4E-4722-B57F-8EEB4707B591}" type="slidenum">
              <a:rPr lang="en-US" smtClean="0"/>
              <a:t>‹#›</a:t>
            </a:fld>
            <a:endParaRPr lang="en-US"/>
          </a:p>
        </p:txBody>
      </p:sp>
    </p:spTree>
    <p:extLst>
      <p:ext uri="{BB962C8B-B14F-4D97-AF65-F5344CB8AC3E}">
        <p14:creationId xmlns:p14="http://schemas.microsoft.com/office/powerpoint/2010/main" val="225414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52EE-0AC7-43C5-91CE-45FDA4D588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0F3657-6234-40E4-A121-AE71E362C6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5CFB0C-AFA6-47BE-A596-4915CFAC7D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43CFBD-619A-4761-A6A9-DCFB88B15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3D57AC-19D5-40A6-9486-6FF32868E2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D13505-4B9E-4025-BB81-261F30BBB26D}"/>
              </a:ext>
            </a:extLst>
          </p:cNvPr>
          <p:cNvSpPr>
            <a:spLocks noGrp="1"/>
          </p:cNvSpPr>
          <p:nvPr>
            <p:ph type="dt" sz="half" idx="10"/>
          </p:nvPr>
        </p:nvSpPr>
        <p:spPr/>
        <p:txBody>
          <a:bodyPr/>
          <a:lstStyle/>
          <a:p>
            <a:fld id="{6AD3BF88-4A1F-4D4C-953D-EB58DB6E2601}" type="datetimeFigureOut">
              <a:rPr lang="en-US" smtClean="0"/>
              <a:t>6/24/2026</a:t>
            </a:fld>
            <a:endParaRPr lang="en-US"/>
          </a:p>
        </p:txBody>
      </p:sp>
      <p:sp>
        <p:nvSpPr>
          <p:cNvPr id="8" name="Footer Placeholder 7">
            <a:extLst>
              <a:ext uri="{FF2B5EF4-FFF2-40B4-BE49-F238E27FC236}">
                <a16:creationId xmlns:a16="http://schemas.microsoft.com/office/drawing/2014/main" id="{55D59F3E-9F9A-4747-A0B4-02AB57B503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5AB0D-D276-4FD1-A4A6-A9257E0CF9D6}"/>
              </a:ext>
            </a:extLst>
          </p:cNvPr>
          <p:cNvSpPr>
            <a:spLocks noGrp="1"/>
          </p:cNvSpPr>
          <p:nvPr>
            <p:ph type="sldNum" sz="quarter" idx="12"/>
          </p:nvPr>
        </p:nvSpPr>
        <p:spPr/>
        <p:txBody>
          <a:bodyPr/>
          <a:lstStyle/>
          <a:p>
            <a:fld id="{1CB6CA37-8C4E-4722-B57F-8EEB4707B591}" type="slidenum">
              <a:rPr lang="en-US" smtClean="0"/>
              <a:t>‹#›</a:t>
            </a:fld>
            <a:endParaRPr lang="en-US"/>
          </a:p>
        </p:txBody>
      </p:sp>
    </p:spTree>
    <p:extLst>
      <p:ext uri="{BB962C8B-B14F-4D97-AF65-F5344CB8AC3E}">
        <p14:creationId xmlns:p14="http://schemas.microsoft.com/office/powerpoint/2010/main" val="303244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5C233-2CDF-4CC2-8882-FFE46C6D4A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7EF656-D7BA-48F8-B175-1F1F70D5919A}"/>
              </a:ext>
            </a:extLst>
          </p:cNvPr>
          <p:cNvSpPr>
            <a:spLocks noGrp="1"/>
          </p:cNvSpPr>
          <p:nvPr>
            <p:ph type="dt" sz="half" idx="10"/>
          </p:nvPr>
        </p:nvSpPr>
        <p:spPr/>
        <p:txBody>
          <a:bodyPr/>
          <a:lstStyle/>
          <a:p>
            <a:fld id="{6AD3BF88-4A1F-4D4C-953D-EB58DB6E2601}" type="datetimeFigureOut">
              <a:rPr lang="en-US" smtClean="0"/>
              <a:t>6/24/2026</a:t>
            </a:fld>
            <a:endParaRPr lang="en-US"/>
          </a:p>
        </p:txBody>
      </p:sp>
      <p:sp>
        <p:nvSpPr>
          <p:cNvPr id="4" name="Footer Placeholder 3">
            <a:extLst>
              <a:ext uri="{FF2B5EF4-FFF2-40B4-BE49-F238E27FC236}">
                <a16:creationId xmlns:a16="http://schemas.microsoft.com/office/drawing/2014/main" id="{7930F68A-D630-4083-9F22-EFD8AFD294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187373-1FBF-42F2-A3D6-0F8B63778970}"/>
              </a:ext>
            </a:extLst>
          </p:cNvPr>
          <p:cNvSpPr>
            <a:spLocks noGrp="1"/>
          </p:cNvSpPr>
          <p:nvPr>
            <p:ph type="sldNum" sz="quarter" idx="12"/>
          </p:nvPr>
        </p:nvSpPr>
        <p:spPr/>
        <p:txBody>
          <a:bodyPr/>
          <a:lstStyle/>
          <a:p>
            <a:fld id="{1CB6CA37-8C4E-4722-B57F-8EEB4707B591}" type="slidenum">
              <a:rPr lang="en-US" smtClean="0"/>
              <a:t>‹#›</a:t>
            </a:fld>
            <a:endParaRPr lang="en-US"/>
          </a:p>
        </p:txBody>
      </p:sp>
    </p:spTree>
    <p:extLst>
      <p:ext uri="{BB962C8B-B14F-4D97-AF65-F5344CB8AC3E}">
        <p14:creationId xmlns:p14="http://schemas.microsoft.com/office/powerpoint/2010/main" val="407592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0993ED-DC45-4AE7-ACFB-7078023AF5CA}"/>
              </a:ext>
            </a:extLst>
          </p:cNvPr>
          <p:cNvSpPr>
            <a:spLocks noGrp="1"/>
          </p:cNvSpPr>
          <p:nvPr>
            <p:ph type="dt" sz="half" idx="10"/>
          </p:nvPr>
        </p:nvSpPr>
        <p:spPr/>
        <p:txBody>
          <a:bodyPr/>
          <a:lstStyle/>
          <a:p>
            <a:fld id="{6AD3BF88-4A1F-4D4C-953D-EB58DB6E2601}" type="datetimeFigureOut">
              <a:rPr lang="en-US" smtClean="0"/>
              <a:t>6/24/2026</a:t>
            </a:fld>
            <a:endParaRPr lang="en-US"/>
          </a:p>
        </p:txBody>
      </p:sp>
      <p:sp>
        <p:nvSpPr>
          <p:cNvPr id="3" name="Footer Placeholder 2">
            <a:extLst>
              <a:ext uri="{FF2B5EF4-FFF2-40B4-BE49-F238E27FC236}">
                <a16:creationId xmlns:a16="http://schemas.microsoft.com/office/drawing/2014/main" id="{793CC02F-DEF8-4C20-879A-80E6F6A82D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6EE166-1759-4AB8-9DFC-5F147C815042}"/>
              </a:ext>
            </a:extLst>
          </p:cNvPr>
          <p:cNvSpPr>
            <a:spLocks noGrp="1"/>
          </p:cNvSpPr>
          <p:nvPr>
            <p:ph type="sldNum" sz="quarter" idx="12"/>
          </p:nvPr>
        </p:nvSpPr>
        <p:spPr/>
        <p:txBody>
          <a:bodyPr/>
          <a:lstStyle/>
          <a:p>
            <a:fld id="{1CB6CA37-8C4E-4722-B57F-8EEB4707B591}" type="slidenum">
              <a:rPr lang="en-US" smtClean="0"/>
              <a:t>‹#›</a:t>
            </a:fld>
            <a:endParaRPr lang="en-US"/>
          </a:p>
        </p:txBody>
      </p:sp>
    </p:spTree>
    <p:extLst>
      <p:ext uri="{BB962C8B-B14F-4D97-AF65-F5344CB8AC3E}">
        <p14:creationId xmlns:p14="http://schemas.microsoft.com/office/powerpoint/2010/main" val="6798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6B30-A3D8-4ED3-AF1C-FF32F95625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FED718-D683-474D-853E-91E509EAF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51CC41-FF7E-48A2-BA31-E6FA4ACFB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9CB715-E945-4FC7-9F05-F2E6FF5E51E2}"/>
              </a:ext>
            </a:extLst>
          </p:cNvPr>
          <p:cNvSpPr>
            <a:spLocks noGrp="1"/>
          </p:cNvSpPr>
          <p:nvPr>
            <p:ph type="dt" sz="half" idx="10"/>
          </p:nvPr>
        </p:nvSpPr>
        <p:spPr/>
        <p:txBody>
          <a:bodyPr/>
          <a:lstStyle/>
          <a:p>
            <a:fld id="{6AD3BF88-4A1F-4D4C-953D-EB58DB6E2601}" type="datetimeFigureOut">
              <a:rPr lang="en-US" smtClean="0"/>
              <a:t>6/24/2026</a:t>
            </a:fld>
            <a:endParaRPr lang="en-US"/>
          </a:p>
        </p:txBody>
      </p:sp>
      <p:sp>
        <p:nvSpPr>
          <p:cNvPr id="6" name="Footer Placeholder 5">
            <a:extLst>
              <a:ext uri="{FF2B5EF4-FFF2-40B4-BE49-F238E27FC236}">
                <a16:creationId xmlns:a16="http://schemas.microsoft.com/office/drawing/2014/main" id="{865FADE1-A012-48A2-BBFD-BCA71AB2C5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4BEDA-E5F5-438D-A965-47EB2B839DA7}"/>
              </a:ext>
            </a:extLst>
          </p:cNvPr>
          <p:cNvSpPr>
            <a:spLocks noGrp="1"/>
          </p:cNvSpPr>
          <p:nvPr>
            <p:ph type="sldNum" sz="quarter" idx="12"/>
          </p:nvPr>
        </p:nvSpPr>
        <p:spPr/>
        <p:txBody>
          <a:bodyPr/>
          <a:lstStyle/>
          <a:p>
            <a:fld id="{1CB6CA37-8C4E-4722-B57F-8EEB4707B591}" type="slidenum">
              <a:rPr lang="en-US" smtClean="0"/>
              <a:t>‹#›</a:t>
            </a:fld>
            <a:endParaRPr lang="en-US"/>
          </a:p>
        </p:txBody>
      </p:sp>
    </p:spTree>
    <p:extLst>
      <p:ext uri="{BB962C8B-B14F-4D97-AF65-F5344CB8AC3E}">
        <p14:creationId xmlns:p14="http://schemas.microsoft.com/office/powerpoint/2010/main" val="347023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89AB-20C3-40EA-A2B7-5A4149C8C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BB578E-08CE-4AEE-8639-E87B56DF9B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D5756A-B1AD-4190-8746-DBDA919DA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0D798E-E5AB-43A7-A5DC-BCFC8F46CD5D}"/>
              </a:ext>
            </a:extLst>
          </p:cNvPr>
          <p:cNvSpPr>
            <a:spLocks noGrp="1"/>
          </p:cNvSpPr>
          <p:nvPr>
            <p:ph type="dt" sz="half" idx="10"/>
          </p:nvPr>
        </p:nvSpPr>
        <p:spPr/>
        <p:txBody>
          <a:bodyPr/>
          <a:lstStyle/>
          <a:p>
            <a:fld id="{6AD3BF88-4A1F-4D4C-953D-EB58DB6E2601}" type="datetimeFigureOut">
              <a:rPr lang="en-US" smtClean="0"/>
              <a:t>6/24/2026</a:t>
            </a:fld>
            <a:endParaRPr lang="en-US"/>
          </a:p>
        </p:txBody>
      </p:sp>
      <p:sp>
        <p:nvSpPr>
          <p:cNvPr id="6" name="Footer Placeholder 5">
            <a:extLst>
              <a:ext uri="{FF2B5EF4-FFF2-40B4-BE49-F238E27FC236}">
                <a16:creationId xmlns:a16="http://schemas.microsoft.com/office/drawing/2014/main" id="{19C9F372-8439-4AB9-8D7A-9DE5498D2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00FFF-5C62-49D3-AFBB-7DDBA0F82AF7}"/>
              </a:ext>
            </a:extLst>
          </p:cNvPr>
          <p:cNvSpPr>
            <a:spLocks noGrp="1"/>
          </p:cNvSpPr>
          <p:nvPr>
            <p:ph type="sldNum" sz="quarter" idx="12"/>
          </p:nvPr>
        </p:nvSpPr>
        <p:spPr/>
        <p:txBody>
          <a:bodyPr/>
          <a:lstStyle/>
          <a:p>
            <a:fld id="{1CB6CA37-8C4E-4722-B57F-8EEB4707B591}" type="slidenum">
              <a:rPr lang="en-US" smtClean="0"/>
              <a:t>‹#›</a:t>
            </a:fld>
            <a:endParaRPr lang="en-US"/>
          </a:p>
        </p:txBody>
      </p:sp>
    </p:spTree>
    <p:extLst>
      <p:ext uri="{BB962C8B-B14F-4D97-AF65-F5344CB8AC3E}">
        <p14:creationId xmlns:p14="http://schemas.microsoft.com/office/powerpoint/2010/main" val="183117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4202A-42AA-4CF5-A1EE-9855178EB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ECCF4-44A9-4F07-9264-B67E824B66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A9327-CFD8-4908-80F1-CFCD74FC7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3BF88-4A1F-4D4C-953D-EB58DB6E2601}" type="datetimeFigureOut">
              <a:rPr lang="en-US" smtClean="0"/>
              <a:t>6/24/2026</a:t>
            </a:fld>
            <a:endParaRPr lang="en-US"/>
          </a:p>
        </p:txBody>
      </p:sp>
      <p:sp>
        <p:nvSpPr>
          <p:cNvPr id="5" name="Footer Placeholder 4">
            <a:extLst>
              <a:ext uri="{FF2B5EF4-FFF2-40B4-BE49-F238E27FC236}">
                <a16:creationId xmlns:a16="http://schemas.microsoft.com/office/drawing/2014/main" id="{AF044CB7-CE03-4072-9DE1-CF13845B9B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B9A983-7E7B-4B52-89E9-5228A70AD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6CA37-8C4E-4722-B57F-8EEB4707B591}" type="slidenum">
              <a:rPr lang="en-US" smtClean="0"/>
              <a:t>‹#›</a:t>
            </a:fld>
            <a:endParaRPr lang="en-US"/>
          </a:p>
        </p:txBody>
      </p:sp>
    </p:spTree>
    <p:extLst>
      <p:ext uri="{BB962C8B-B14F-4D97-AF65-F5344CB8AC3E}">
        <p14:creationId xmlns:p14="http://schemas.microsoft.com/office/powerpoint/2010/main" val="3139204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Placeholder 1"/>
          <p:cNvSpPr>
            <a:spLocks noGrp="1"/>
          </p:cNvSpPr>
          <p:nvPr>
            <p:ph type="title"/>
          </p:nvPr>
        </p:nvSpPr>
        <p:spPr>
          <a:xfrm>
            <a:off x="604185" y="77714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100649"/>
            <a:ext cx="10972800" cy="4025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000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p:titleStyle>
    <p:bodyStyle>
      <a:lvl1pPr marL="457189" indent="-457189" algn="l" defTabSz="609585" rtl="0" eaLnBrk="1" latinLnBrk="0" hangingPunct="1">
        <a:spcBef>
          <a:spcPct val="20000"/>
        </a:spcBef>
        <a:buFont typeface="Arial"/>
        <a:buChar char="•"/>
        <a:defRPr sz="3733" kern="1200" baseline="0">
          <a:solidFill>
            <a:schemeClr val="tx1"/>
          </a:solidFill>
          <a:latin typeface="Open Sans"/>
          <a:ea typeface="+mn-ea"/>
          <a:cs typeface="+mn-cs"/>
        </a:defRPr>
      </a:lvl1pPr>
      <a:lvl2pPr marL="990575" indent="-380990" algn="l" defTabSz="609585" rtl="0" eaLnBrk="1" latinLnBrk="0" hangingPunct="1">
        <a:spcBef>
          <a:spcPct val="20000"/>
        </a:spcBef>
        <a:buFont typeface="Arial"/>
        <a:buChar char="–"/>
        <a:defRPr sz="3200" kern="1200" baseline="0">
          <a:solidFill>
            <a:schemeClr val="tx1"/>
          </a:solidFill>
          <a:latin typeface="Open Sans"/>
          <a:ea typeface="+mn-ea"/>
          <a:cs typeface="+mn-cs"/>
        </a:defRPr>
      </a:lvl2pPr>
      <a:lvl3pPr marL="1523962" indent="-304792" algn="l" defTabSz="609585" rtl="0" eaLnBrk="1" latinLnBrk="0" hangingPunct="1">
        <a:spcBef>
          <a:spcPct val="20000"/>
        </a:spcBef>
        <a:buFont typeface="Arial"/>
        <a:buChar char="•"/>
        <a:defRPr sz="2667" kern="1200" baseline="0">
          <a:solidFill>
            <a:schemeClr val="tx1"/>
          </a:solidFill>
          <a:latin typeface="Open Sans"/>
          <a:ea typeface="+mn-ea"/>
          <a:cs typeface="+mn-cs"/>
        </a:defRPr>
      </a:lvl3pPr>
      <a:lvl4pPr marL="2133547" indent="-304792" algn="l" defTabSz="609585" rtl="0" eaLnBrk="1" latinLnBrk="0" hangingPunct="1">
        <a:spcBef>
          <a:spcPct val="20000"/>
        </a:spcBef>
        <a:buFont typeface="Arial"/>
        <a:buChar char="–"/>
        <a:defRPr sz="2400" kern="1200" baseline="0">
          <a:solidFill>
            <a:schemeClr val="tx1"/>
          </a:solidFill>
          <a:latin typeface="Open Sans"/>
          <a:ea typeface="+mn-ea"/>
          <a:cs typeface="+mn-cs"/>
        </a:defRPr>
      </a:lvl4pPr>
      <a:lvl5pPr marL="2743131" indent="-304792" algn="l" defTabSz="609585" rtl="0" eaLnBrk="1" latinLnBrk="0" hangingPunct="1">
        <a:spcBef>
          <a:spcPct val="20000"/>
        </a:spcBef>
        <a:buFont typeface="Arial"/>
        <a:buChar char="»"/>
        <a:defRPr sz="2400" kern="1200" baseline="0">
          <a:solidFill>
            <a:schemeClr val="tx1"/>
          </a:solidFill>
          <a:latin typeface="Open Sans"/>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2" name="Title Placeholder 1"/>
          <p:cNvSpPr>
            <a:spLocks noGrp="1"/>
          </p:cNvSpPr>
          <p:nvPr>
            <p:ph type="title"/>
          </p:nvPr>
        </p:nvSpPr>
        <p:spPr>
          <a:xfrm>
            <a:off x="604185" y="77714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100649"/>
            <a:ext cx="10972800" cy="4025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699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p:titleStyle>
    <p:bodyStyle>
      <a:lvl1pPr marL="457189" indent="-457189" algn="l" defTabSz="609585" rtl="0" eaLnBrk="1" latinLnBrk="0" hangingPunct="1">
        <a:spcBef>
          <a:spcPct val="20000"/>
        </a:spcBef>
        <a:buFont typeface="Arial"/>
        <a:buChar char="•"/>
        <a:defRPr sz="3733" kern="1200" baseline="0">
          <a:solidFill>
            <a:schemeClr val="tx1"/>
          </a:solidFill>
          <a:latin typeface="Open Sans"/>
          <a:ea typeface="+mn-ea"/>
          <a:cs typeface="+mn-cs"/>
        </a:defRPr>
      </a:lvl1pPr>
      <a:lvl2pPr marL="990575" indent="-380990" algn="l" defTabSz="609585" rtl="0" eaLnBrk="1" latinLnBrk="0" hangingPunct="1">
        <a:spcBef>
          <a:spcPct val="20000"/>
        </a:spcBef>
        <a:buFont typeface="Arial"/>
        <a:buChar char="–"/>
        <a:defRPr sz="3200" kern="1200" baseline="0">
          <a:solidFill>
            <a:schemeClr val="tx1"/>
          </a:solidFill>
          <a:latin typeface="Open Sans"/>
          <a:ea typeface="+mn-ea"/>
          <a:cs typeface="+mn-cs"/>
        </a:defRPr>
      </a:lvl2pPr>
      <a:lvl3pPr marL="1523962" indent="-304792" algn="l" defTabSz="609585" rtl="0" eaLnBrk="1" latinLnBrk="0" hangingPunct="1">
        <a:spcBef>
          <a:spcPct val="20000"/>
        </a:spcBef>
        <a:buFont typeface="Arial"/>
        <a:buChar char="•"/>
        <a:defRPr sz="2667" kern="1200" baseline="0">
          <a:solidFill>
            <a:schemeClr val="tx1"/>
          </a:solidFill>
          <a:latin typeface="Open Sans"/>
          <a:ea typeface="+mn-ea"/>
          <a:cs typeface="+mn-cs"/>
        </a:defRPr>
      </a:lvl3pPr>
      <a:lvl4pPr marL="2133547" indent="-304792" algn="l" defTabSz="609585" rtl="0" eaLnBrk="1" latinLnBrk="0" hangingPunct="1">
        <a:spcBef>
          <a:spcPct val="20000"/>
        </a:spcBef>
        <a:buFont typeface="Arial"/>
        <a:buChar char="–"/>
        <a:defRPr sz="2400" kern="1200" baseline="0">
          <a:solidFill>
            <a:schemeClr val="tx1"/>
          </a:solidFill>
          <a:latin typeface="Open Sans"/>
          <a:ea typeface="+mn-ea"/>
          <a:cs typeface="+mn-cs"/>
        </a:defRPr>
      </a:lvl4pPr>
      <a:lvl5pPr marL="2743131" indent="-304792" algn="l" defTabSz="609585" rtl="0" eaLnBrk="1" latinLnBrk="0" hangingPunct="1">
        <a:spcBef>
          <a:spcPct val="20000"/>
        </a:spcBef>
        <a:buFont typeface="Arial"/>
        <a:buChar char="»"/>
        <a:defRPr sz="2400" kern="1200" baseline="0">
          <a:solidFill>
            <a:schemeClr val="tx1"/>
          </a:solidFill>
          <a:latin typeface="Open Sans"/>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6.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apstylebook.com/" TargetMode="External"/><Relationship Id="rId2" Type="http://schemas.openxmlformats.org/officeDocument/2006/relationships/slideLayout" Target="../slideLayouts/slideLayout26.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 y="0"/>
            <a:ext cx="12204192" cy="6870960"/>
          </a:xfrm>
          <a:prstGeom prst="rect">
            <a:avLst/>
          </a:prstGeom>
        </p:spPr>
      </p:pic>
      <p:sp>
        <p:nvSpPr>
          <p:cNvPr id="8" name="Title 1"/>
          <p:cNvSpPr txBox="1">
            <a:spLocks/>
          </p:cNvSpPr>
          <p:nvPr/>
        </p:nvSpPr>
        <p:spPr>
          <a:xfrm>
            <a:off x="1115184" y="785863"/>
            <a:ext cx="10432408" cy="735013"/>
          </a:xfrm>
          <a:prstGeom prst="rect">
            <a:avLst/>
          </a:prstGeom>
        </p:spPr>
        <p:txBody>
          <a:bodyPr vert="horz" lIns="121920" tIns="60960" rIns="121920" bIns="6096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67" b="1" spc="-133" dirty="0">
                <a:solidFill>
                  <a:schemeClr val="bg1"/>
                </a:solidFill>
                <a:latin typeface="Calibri" panose="020F0502020204030204" pitchFamily="34" charset="0"/>
                <a:ea typeface="Oswald" charset="0"/>
                <a:cs typeface="Calibri" panose="020F0502020204030204" pitchFamily="34" charset="0"/>
              </a:rPr>
              <a:t>Business, Bytes, &amp; Brews</a:t>
            </a:r>
          </a:p>
        </p:txBody>
      </p:sp>
      <p:sp>
        <p:nvSpPr>
          <p:cNvPr id="10" name="Subtitle 2"/>
          <p:cNvSpPr txBox="1">
            <a:spLocks/>
          </p:cNvSpPr>
          <p:nvPr/>
        </p:nvSpPr>
        <p:spPr>
          <a:xfrm>
            <a:off x="1138276" y="1451736"/>
            <a:ext cx="10432408" cy="426776"/>
          </a:xfrm>
          <a:prstGeom prst="rect">
            <a:avLst/>
          </a:prstGeom>
        </p:spPr>
        <p:txBody>
          <a:bodyPr vert="horz" lIns="121920" tIns="60960" rIns="121920" bIns="6096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3733" i="1" dirty="0">
                <a:solidFill>
                  <a:schemeClr val="bg1"/>
                </a:solidFill>
                <a:latin typeface="Calibri" panose="020F0502020204030204" pitchFamily="34" charset="0"/>
                <a:ea typeface="Libre Baskerville" charset="0"/>
                <a:cs typeface="Calibri" panose="020F0502020204030204" pitchFamily="34" charset="0"/>
              </a:rPr>
              <a:t>June 24, 2026</a:t>
            </a:r>
          </a:p>
        </p:txBody>
      </p:sp>
      <p:sp>
        <p:nvSpPr>
          <p:cNvPr id="2" name="TextBox 1">
            <a:extLst>
              <a:ext uri="{FF2B5EF4-FFF2-40B4-BE49-F238E27FC236}">
                <a16:creationId xmlns:a16="http://schemas.microsoft.com/office/drawing/2014/main" id="{43E7380D-250E-4764-9B66-C5C5229C3DFC}"/>
              </a:ext>
            </a:extLst>
          </p:cNvPr>
          <p:cNvSpPr txBox="1"/>
          <p:nvPr/>
        </p:nvSpPr>
        <p:spPr>
          <a:xfrm>
            <a:off x="1285337" y="2747966"/>
            <a:ext cx="10262256" cy="3006079"/>
          </a:xfrm>
          <a:prstGeom prst="rect">
            <a:avLst/>
          </a:prstGeom>
          <a:noFill/>
        </p:spPr>
        <p:txBody>
          <a:bodyPr wrap="square" rtlCol="0">
            <a:spAutoFit/>
          </a:bodyPr>
          <a:lstStyle/>
          <a:p>
            <a:pPr algn="ctr"/>
            <a:r>
              <a:rPr lang="en-US" sz="5867" b="1" dirty="0">
                <a:solidFill>
                  <a:schemeClr val="bg1"/>
                </a:solidFill>
                <a:latin typeface="Calibri" panose="020F0502020204030204" pitchFamily="34" charset="0"/>
                <a:cs typeface="Calibri" panose="020F0502020204030204" pitchFamily="34" charset="0"/>
              </a:rPr>
              <a:t>How to Get Your Message Out Through the News Media</a:t>
            </a:r>
          </a:p>
          <a:p>
            <a:pPr algn="ctr"/>
            <a:endParaRPr lang="en-US" sz="3600" b="1" dirty="0">
              <a:solidFill>
                <a:schemeClr val="bg1"/>
              </a:solidFill>
              <a:latin typeface="Calibri" panose="020F0502020204030204" pitchFamily="34" charset="0"/>
              <a:cs typeface="Calibri" panose="020F0502020204030204" pitchFamily="34" charset="0"/>
            </a:endParaRPr>
          </a:p>
          <a:p>
            <a:pPr algn="ctr"/>
            <a:r>
              <a:rPr lang="en-US" sz="3600" b="1" dirty="0">
                <a:solidFill>
                  <a:schemeClr val="bg1"/>
                </a:solidFill>
                <a:latin typeface="Calibri" panose="020F0502020204030204" pitchFamily="34" charset="0"/>
                <a:cs typeface="Calibri" panose="020F0502020204030204" pitchFamily="34" charset="0"/>
              </a:rPr>
              <a:t>Mike Ferlazzo, Director of Media Relations</a:t>
            </a:r>
          </a:p>
        </p:txBody>
      </p:sp>
    </p:spTree>
    <p:extLst>
      <p:ext uri="{BB962C8B-B14F-4D97-AF65-F5344CB8AC3E}">
        <p14:creationId xmlns:p14="http://schemas.microsoft.com/office/powerpoint/2010/main" val="76681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Press release 101</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12954"/>
            <a:ext cx="10130148" cy="4093428"/>
          </a:xfrm>
          <a:prstGeom prst="rect">
            <a:avLst/>
          </a:prstGeom>
        </p:spPr>
        <p:txBody>
          <a:bodyPr wrap="square">
            <a:spAutoFit/>
          </a:bodyPr>
          <a:lstStyle/>
          <a:p>
            <a:r>
              <a:rPr lang="en-US" sz="2600" b="1" dirty="0"/>
              <a:t>2. Craft a short, interesting headline.</a:t>
            </a:r>
          </a:p>
          <a:p>
            <a:pPr marL="457200" indent="-457200">
              <a:buFont typeface="Arial" panose="020B0604020202020204" pitchFamily="34" charset="0"/>
              <a:buChar char="•"/>
            </a:pPr>
            <a:r>
              <a:rPr lang="en-US" sz="2600" dirty="0"/>
              <a:t>As a rule of thumb, your press release headline should be able to fit into Twitter’s old 280-character limit. Reporters are bombarded by emails, but sending a link to your press release through Twitter/X and email increases the likelihood of having it read. Having it be short enough to be read on.</a:t>
            </a:r>
          </a:p>
          <a:p>
            <a:pPr marL="457200" indent="-457200">
              <a:buFont typeface="Arial" panose="020B0604020202020204" pitchFamily="34" charset="0"/>
              <a:buChar char="•"/>
            </a:pPr>
            <a:r>
              <a:rPr lang="en-US" sz="2600" dirty="0"/>
              <a:t>The email subject line is very important. If you want your press release to be read, your subject line should answer the question ‘why should I care?’ If you cannot convince a reader why they should care with your subject line, your press release will never be read.”</a:t>
            </a:r>
          </a:p>
        </p:txBody>
      </p:sp>
    </p:spTree>
    <p:custDataLst>
      <p:tags r:id="rId1"/>
    </p:custDataLst>
    <p:extLst>
      <p:ext uri="{BB962C8B-B14F-4D97-AF65-F5344CB8AC3E}">
        <p14:creationId xmlns:p14="http://schemas.microsoft.com/office/powerpoint/2010/main" val="234282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Press release 101</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12954"/>
            <a:ext cx="10130148" cy="5293757"/>
          </a:xfrm>
          <a:prstGeom prst="rect">
            <a:avLst/>
          </a:prstGeom>
        </p:spPr>
        <p:txBody>
          <a:bodyPr wrap="square">
            <a:spAutoFit/>
          </a:bodyPr>
          <a:lstStyle/>
          <a:p>
            <a:r>
              <a:rPr lang="en-US" sz="2600" b="1" dirty="0"/>
              <a:t>3. Cover the basics.</a:t>
            </a:r>
          </a:p>
          <a:p>
            <a:pPr marL="457200" indent="-457200">
              <a:buFont typeface="Arial" panose="020B0604020202020204" pitchFamily="34" charset="0"/>
              <a:buChar char="•"/>
            </a:pPr>
            <a:r>
              <a:rPr lang="en-US" sz="2600" dirty="0"/>
              <a:t>The first lesson most journalists learn about news reporting is to cover the five W’s and one H:”</a:t>
            </a:r>
          </a:p>
          <a:p>
            <a:pPr marL="1371600" lvl="2" indent="-457200">
              <a:buFont typeface="Courier New" panose="02070309020205020404" pitchFamily="49" charset="0"/>
              <a:buChar char="o"/>
            </a:pPr>
            <a:r>
              <a:rPr lang="en-US" sz="2600" dirty="0"/>
              <a:t>Who?</a:t>
            </a:r>
          </a:p>
          <a:p>
            <a:pPr marL="1371600" lvl="2" indent="-457200">
              <a:buFont typeface="Courier New" panose="02070309020205020404" pitchFamily="49" charset="0"/>
              <a:buChar char="o"/>
            </a:pPr>
            <a:r>
              <a:rPr lang="en-US" sz="2600" dirty="0"/>
              <a:t>What?</a:t>
            </a:r>
          </a:p>
          <a:p>
            <a:pPr marL="1371600" lvl="2" indent="-457200">
              <a:buFont typeface="Courier New" panose="02070309020205020404" pitchFamily="49" charset="0"/>
              <a:buChar char="o"/>
            </a:pPr>
            <a:r>
              <a:rPr lang="en-US" sz="2600" dirty="0"/>
              <a:t>When?</a:t>
            </a:r>
          </a:p>
          <a:p>
            <a:pPr marL="1371600" lvl="2" indent="-457200">
              <a:buFont typeface="Courier New" panose="02070309020205020404" pitchFamily="49" charset="0"/>
              <a:buChar char="o"/>
            </a:pPr>
            <a:r>
              <a:rPr lang="en-US" sz="2600" dirty="0"/>
              <a:t>Where?</a:t>
            </a:r>
          </a:p>
          <a:p>
            <a:pPr marL="1371600" lvl="2" indent="-457200">
              <a:buFont typeface="Courier New" panose="02070309020205020404" pitchFamily="49" charset="0"/>
              <a:buChar char="o"/>
            </a:pPr>
            <a:r>
              <a:rPr lang="en-US" sz="2600" dirty="0"/>
              <a:t>Why?</a:t>
            </a:r>
          </a:p>
          <a:p>
            <a:pPr marL="1371600" lvl="2" indent="-457200">
              <a:buFont typeface="Courier New" panose="02070309020205020404" pitchFamily="49" charset="0"/>
              <a:buChar char="o"/>
            </a:pPr>
            <a:r>
              <a:rPr lang="en-US" sz="2600" dirty="0"/>
              <a:t>How?</a:t>
            </a:r>
          </a:p>
          <a:p>
            <a:pPr marL="457200" indent="-457200">
              <a:buFont typeface="Arial" panose="020B0604020202020204" pitchFamily="34" charset="0"/>
              <a:buChar char="•"/>
            </a:pPr>
            <a:r>
              <a:rPr lang="en-US" sz="2600" dirty="0"/>
              <a:t>These basic pieces of information make up the core of a news story and get the facts across in a clear, concise way. Your release should include them all upfront.</a:t>
            </a:r>
          </a:p>
          <a:p>
            <a:pPr marL="457200" indent="-457200">
              <a:buFont typeface="Arial" panose="020B0604020202020204" pitchFamily="34" charset="0"/>
              <a:buChar char="•"/>
            </a:pPr>
            <a:endParaRPr lang="en-US" sz="2600" dirty="0"/>
          </a:p>
        </p:txBody>
      </p:sp>
    </p:spTree>
    <p:custDataLst>
      <p:tags r:id="rId1"/>
    </p:custDataLst>
    <p:extLst>
      <p:ext uri="{BB962C8B-B14F-4D97-AF65-F5344CB8AC3E}">
        <p14:creationId xmlns:p14="http://schemas.microsoft.com/office/powerpoint/2010/main" val="398269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Press release 101</a:t>
            </a:r>
          </a:p>
        </p:txBody>
      </p:sp>
      <p:pic>
        <p:nvPicPr>
          <p:cNvPr id="4" name="Picture 3">
            <a:extLst>
              <a:ext uri="{FF2B5EF4-FFF2-40B4-BE49-F238E27FC236}">
                <a16:creationId xmlns:a16="http://schemas.microsoft.com/office/drawing/2014/main" id="{B3BFD673-8BFE-4224-8F15-AF53E6D1ED6B}"/>
              </a:ext>
            </a:extLst>
          </p:cNvPr>
          <p:cNvPicPr>
            <a:picLocks noChangeAspect="1"/>
          </p:cNvPicPr>
          <p:nvPr/>
        </p:nvPicPr>
        <p:blipFill rotWithShape="1">
          <a:blip r:embed="rId3"/>
          <a:srcRect l="65802" t="22201" r="18845" b="46297"/>
          <a:stretch/>
        </p:blipFill>
        <p:spPr>
          <a:xfrm>
            <a:off x="1966480" y="1108494"/>
            <a:ext cx="8042562" cy="4641011"/>
          </a:xfrm>
          <a:prstGeom prst="rect">
            <a:avLst/>
          </a:prstGeom>
        </p:spPr>
      </p:pic>
    </p:spTree>
    <p:custDataLst>
      <p:tags r:id="rId1"/>
    </p:custDataLst>
    <p:extLst>
      <p:ext uri="{BB962C8B-B14F-4D97-AF65-F5344CB8AC3E}">
        <p14:creationId xmlns:p14="http://schemas.microsoft.com/office/powerpoint/2010/main" val="4920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Press release 101</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12954"/>
            <a:ext cx="10130148" cy="4893647"/>
          </a:xfrm>
          <a:prstGeom prst="rect">
            <a:avLst/>
          </a:prstGeom>
        </p:spPr>
        <p:txBody>
          <a:bodyPr wrap="square">
            <a:spAutoFit/>
          </a:bodyPr>
          <a:lstStyle/>
          <a:p>
            <a:r>
              <a:rPr lang="en-US" sz="2600" b="1" dirty="0"/>
              <a:t>4. Clean it up.</a:t>
            </a:r>
          </a:p>
          <a:p>
            <a:pPr marL="457200" indent="-457200">
              <a:buFont typeface="Arial" panose="020B0604020202020204" pitchFamily="34" charset="0"/>
              <a:buChar char="•"/>
            </a:pPr>
            <a:r>
              <a:rPr lang="en-US" sz="2600" dirty="0"/>
              <a:t>The fastest way to turn off a journalist is to include mistakes and inaccuracies. Make sure your press release is free from errors. When drafting a press release, writing copy that is grammatically correct is critical. </a:t>
            </a:r>
          </a:p>
          <a:p>
            <a:pPr marL="457200" indent="-457200">
              <a:buFont typeface="Arial" panose="020B0604020202020204" pitchFamily="34" charset="0"/>
              <a:buChar char="•"/>
            </a:pPr>
            <a:r>
              <a:rPr lang="en-US" sz="2600" dirty="0"/>
              <a:t>Also be concise and include real facts, a quote from an expert source, and a link to the brand’s website and social media channels. This will ensure that the message is relayed clearly, as the press release can potentially be passed through to multiple editors and journalists.</a:t>
            </a:r>
          </a:p>
          <a:p>
            <a:pPr marL="457200" indent="-457200">
              <a:buFont typeface="Arial" panose="020B0604020202020204" pitchFamily="34" charset="0"/>
              <a:buChar char="•"/>
            </a:pPr>
            <a:r>
              <a:rPr lang="en-US" sz="2600" dirty="0"/>
              <a:t>A great resource to aid you in writing and improving a press release is the </a:t>
            </a:r>
            <a:r>
              <a:rPr lang="en-US" sz="2600" dirty="0">
                <a:hlinkClick r:id="rId3"/>
              </a:rPr>
              <a:t>Associated Press Stylebook</a:t>
            </a:r>
            <a:r>
              <a:rPr lang="en-US" sz="2600" dirty="0"/>
              <a:t>, which gives you an up-to-date guide on word usage and styling for public-facing content.</a:t>
            </a:r>
          </a:p>
        </p:txBody>
      </p:sp>
    </p:spTree>
    <p:custDataLst>
      <p:tags r:id="rId1"/>
    </p:custDataLst>
    <p:extLst>
      <p:ext uri="{BB962C8B-B14F-4D97-AF65-F5344CB8AC3E}">
        <p14:creationId xmlns:p14="http://schemas.microsoft.com/office/powerpoint/2010/main" val="244070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Press release 101</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12954"/>
            <a:ext cx="10130148" cy="4493538"/>
          </a:xfrm>
          <a:prstGeom prst="rect">
            <a:avLst/>
          </a:prstGeom>
        </p:spPr>
        <p:txBody>
          <a:bodyPr wrap="square">
            <a:spAutoFit/>
          </a:bodyPr>
          <a:lstStyle/>
          <a:p>
            <a:r>
              <a:rPr lang="en-US" sz="2600" b="1" dirty="0"/>
              <a:t>When to issue a press release.</a:t>
            </a:r>
          </a:p>
          <a:p>
            <a:pPr marL="457200" indent="-457200">
              <a:buFont typeface="Arial" panose="020B0604020202020204" pitchFamily="34" charset="0"/>
              <a:buChar char="•"/>
            </a:pPr>
            <a:r>
              <a:rPr lang="en-US" sz="2600" dirty="0"/>
              <a:t>Finding the right time to send a press release can be challenging. It used to be 10 a.m., or once the journalist was settled at their desk. The general consensus now is that the peak times for sending a press release are between the hours of 10 a.m. and 2 p.m. on Tuesday, Wednesday, and Thursday.</a:t>
            </a:r>
          </a:p>
          <a:p>
            <a:pPr marL="457200" indent="-457200">
              <a:buFont typeface="Arial" panose="020B0604020202020204" pitchFamily="34" charset="0"/>
              <a:buChar char="•"/>
            </a:pPr>
            <a:r>
              <a:rPr lang="en-US" sz="2600" dirty="0"/>
              <a:t>Avoid sending your press releases early in the morning or toward the end of the work day. You’re not going to get the most out of your releases at these times. Friday is also a no-go for press releases. Though you may catch some people, the open rate tends to be low, similar to the rate on weekends.</a:t>
            </a:r>
          </a:p>
        </p:txBody>
      </p:sp>
    </p:spTree>
    <p:custDataLst>
      <p:tags r:id="rId1"/>
    </p:custDataLst>
    <p:extLst>
      <p:ext uri="{BB962C8B-B14F-4D97-AF65-F5344CB8AC3E}">
        <p14:creationId xmlns:p14="http://schemas.microsoft.com/office/powerpoint/2010/main" val="8372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 y="0"/>
            <a:ext cx="12204192" cy="6870960"/>
          </a:xfrm>
          <a:prstGeom prst="rect">
            <a:avLst/>
          </a:prstGeom>
        </p:spPr>
      </p:pic>
      <p:sp>
        <p:nvSpPr>
          <p:cNvPr id="10" name="Subtitle 2"/>
          <p:cNvSpPr txBox="1">
            <a:spLocks/>
          </p:cNvSpPr>
          <p:nvPr/>
        </p:nvSpPr>
        <p:spPr>
          <a:xfrm>
            <a:off x="3194439" y="3004440"/>
            <a:ext cx="10432408" cy="426776"/>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09585"/>
            <a:endParaRPr lang="en-US" sz="4267" i="1" dirty="0">
              <a:solidFill>
                <a:srgbClr val="FFFFFF"/>
              </a:solidFill>
              <a:latin typeface="Libre Baskerville" charset="0"/>
              <a:ea typeface="Libre Baskerville" charset="0"/>
              <a:cs typeface="Libre Baskerville" charset="0"/>
            </a:endParaRPr>
          </a:p>
        </p:txBody>
      </p:sp>
      <p:sp>
        <p:nvSpPr>
          <p:cNvPr id="3" name="Rectangle 2">
            <a:extLst>
              <a:ext uri="{FF2B5EF4-FFF2-40B4-BE49-F238E27FC236}">
                <a16:creationId xmlns:a16="http://schemas.microsoft.com/office/drawing/2014/main" id="{3F8A7B82-7FFD-454A-83EC-AB3C6B3CC08C}"/>
              </a:ext>
            </a:extLst>
          </p:cNvPr>
          <p:cNvSpPr/>
          <p:nvPr/>
        </p:nvSpPr>
        <p:spPr>
          <a:xfrm>
            <a:off x="5937623" y="3182780"/>
            <a:ext cx="253596" cy="461665"/>
          </a:xfrm>
          <a:prstGeom prst="rect">
            <a:avLst/>
          </a:prstGeom>
        </p:spPr>
        <p:txBody>
          <a:bodyPr wrap="none">
            <a:spAutoFit/>
          </a:bodyPr>
          <a:lstStyle/>
          <a:p>
            <a:pPr defTabSz="609585"/>
            <a:r>
              <a:rPr lang="en-US" sz="2400" dirty="0">
                <a:solidFill>
                  <a:prstClr val="black"/>
                </a:solidFill>
                <a:latin typeface="Calibri"/>
              </a:rPr>
              <a:t> </a:t>
            </a:r>
          </a:p>
        </p:txBody>
      </p:sp>
      <p:sp>
        <p:nvSpPr>
          <p:cNvPr id="6" name="TextBox 5">
            <a:extLst>
              <a:ext uri="{FF2B5EF4-FFF2-40B4-BE49-F238E27FC236}">
                <a16:creationId xmlns:a16="http://schemas.microsoft.com/office/drawing/2014/main" id="{378BEF66-1DF7-46C7-A29D-B2FE8885C2A0}"/>
              </a:ext>
            </a:extLst>
          </p:cNvPr>
          <p:cNvSpPr txBox="1"/>
          <p:nvPr/>
        </p:nvSpPr>
        <p:spPr>
          <a:xfrm>
            <a:off x="1285337" y="2747966"/>
            <a:ext cx="10262256" cy="995209"/>
          </a:xfrm>
          <a:prstGeom prst="rect">
            <a:avLst/>
          </a:prstGeom>
          <a:noFill/>
        </p:spPr>
        <p:txBody>
          <a:bodyPr wrap="square" rtlCol="0">
            <a:spAutoFit/>
          </a:bodyPr>
          <a:lstStyle/>
          <a:p>
            <a:pPr algn="ctr"/>
            <a:r>
              <a:rPr lang="en-US" sz="5867" b="1" dirty="0">
                <a:solidFill>
                  <a:schemeClr val="bg1"/>
                </a:solidFill>
                <a:latin typeface="Calibri" panose="020F0502020204030204" pitchFamily="34" charset="0"/>
                <a:cs typeface="Calibri" panose="020F0502020204030204" pitchFamily="34" charset="0"/>
              </a:rPr>
              <a:t>Reporting impact</a:t>
            </a:r>
          </a:p>
        </p:txBody>
      </p:sp>
    </p:spTree>
    <p:extLst>
      <p:ext uri="{BB962C8B-B14F-4D97-AF65-F5344CB8AC3E}">
        <p14:creationId xmlns:p14="http://schemas.microsoft.com/office/powerpoint/2010/main" val="229427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Reporting Impact</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12954"/>
            <a:ext cx="10130148" cy="4893647"/>
          </a:xfrm>
          <a:prstGeom prst="rect">
            <a:avLst/>
          </a:prstGeom>
        </p:spPr>
        <p:txBody>
          <a:bodyPr wrap="square">
            <a:spAutoFit/>
          </a:bodyPr>
          <a:lstStyle/>
          <a:p>
            <a:r>
              <a:rPr lang="en-US" sz="2600" b="1" dirty="0"/>
              <a:t>How Do I Measure the Success of My Press Release?</a:t>
            </a:r>
          </a:p>
          <a:p>
            <a:pPr marL="457200" indent="-457200">
              <a:buFont typeface="Arial" panose="020B0604020202020204" pitchFamily="34" charset="0"/>
              <a:buChar char="•"/>
            </a:pPr>
            <a:r>
              <a:rPr lang="en-US" sz="2600" dirty="0"/>
              <a:t>Measuring the performance of a press release depends on your particular goals. Of course, pickup by the media is the ultimate goal but you’ll likely have other metrics as well to support your effort. Your goals will determine the specific metrics to use in your press release evaluation.</a:t>
            </a:r>
          </a:p>
          <a:p>
            <a:pPr marL="457200" indent="-457200">
              <a:buFont typeface="Arial" panose="020B0604020202020204" pitchFamily="34" charset="0"/>
              <a:buChar char="•"/>
            </a:pPr>
            <a:r>
              <a:rPr lang="en-US" sz="2600" dirty="0"/>
              <a:t>A pickup occurs when a journalist sees your press release and creates a separate piece of content, such as an article or post. This is an example of earned media and translates into free press </a:t>
            </a:r>
            <a:r>
              <a:rPr lang="en-US" sz="2600" dirty="0" err="1"/>
              <a:t>coverage一perhaps</a:t>
            </a:r>
            <a:r>
              <a:rPr lang="en-US" sz="2600" dirty="0"/>
              <a:t> the most valuable metric related to press release distribution. Earned media can lead to increased brand awareness, quality leads, and even sales.</a:t>
            </a:r>
          </a:p>
        </p:txBody>
      </p:sp>
    </p:spTree>
    <p:custDataLst>
      <p:tags r:id="rId1"/>
    </p:custDataLst>
    <p:extLst>
      <p:ext uri="{BB962C8B-B14F-4D97-AF65-F5344CB8AC3E}">
        <p14:creationId xmlns:p14="http://schemas.microsoft.com/office/powerpoint/2010/main" val="88399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Reporting Impact</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12954"/>
            <a:ext cx="10130148" cy="2492990"/>
          </a:xfrm>
          <a:prstGeom prst="rect">
            <a:avLst/>
          </a:prstGeom>
        </p:spPr>
        <p:txBody>
          <a:bodyPr wrap="square">
            <a:spAutoFit/>
          </a:bodyPr>
          <a:lstStyle/>
          <a:p>
            <a:r>
              <a:rPr lang="en-US" sz="2600" b="1" dirty="0"/>
              <a:t>How Do I Measure the Success of My Press Release?</a:t>
            </a:r>
          </a:p>
          <a:p>
            <a:pPr marL="457200" indent="-457200">
              <a:buFont typeface="Arial" panose="020B0604020202020204" pitchFamily="34" charset="0"/>
              <a:buChar char="•"/>
            </a:pPr>
            <a:r>
              <a:rPr lang="en-US" sz="2600" dirty="0"/>
              <a:t>For your purposes, you are looking for media exposure for promotion of your event and your cause.</a:t>
            </a:r>
          </a:p>
          <a:p>
            <a:pPr marL="457200" indent="-457200">
              <a:buFont typeface="Arial" panose="020B0604020202020204" pitchFamily="34" charset="0"/>
              <a:buChar char="•"/>
            </a:pPr>
            <a:r>
              <a:rPr lang="en-US" sz="2600" dirty="0"/>
              <a:t>To post your press release on a brand social media account simultaneously with the media, the typical metrics to watch are shares and engagement.</a:t>
            </a:r>
          </a:p>
        </p:txBody>
      </p:sp>
    </p:spTree>
    <p:custDataLst>
      <p:tags r:id="rId1"/>
    </p:custDataLst>
    <p:extLst>
      <p:ext uri="{BB962C8B-B14F-4D97-AF65-F5344CB8AC3E}">
        <p14:creationId xmlns:p14="http://schemas.microsoft.com/office/powerpoint/2010/main" val="310556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 y="0"/>
            <a:ext cx="12204192" cy="6870960"/>
          </a:xfrm>
          <a:prstGeom prst="rect">
            <a:avLst/>
          </a:prstGeom>
        </p:spPr>
      </p:pic>
      <p:sp>
        <p:nvSpPr>
          <p:cNvPr id="10" name="Subtitle 2"/>
          <p:cNvSpPr txBox="1">
            <a:spLocks/>
          </p:cNvSpPr>
          <p:nvPr/>
        </p:nvSpPr>
        <p:spPr>
          <a:xfrm>
            <a:off x="3194439" y="3004440"/>
            <a:ext cx="10432408" cy="426776"/>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09585"/>
            <a:endParaRPr lang="en-US" sz="4267" i="1" dirty="0">
              <a:solidFill>
                <a:srgbClr val="FFFFFF"/>
              </a:solidFill>
              <a:latin typeface="Libre Baskerville" charset="0"/>
              <a:ea typeface="Libre Baskerville" charset="0"/>
              <a:cs typeface="Libre Baskerville" charset="0"/>
            </a:endParaRPr>
          </a:p>
        </p:txBody>
      </p:sp>
      <p:sp>
        <p:nvSpPr>
          <p:cNvPr id="3" name="Rectangle 2">
            <a:extLst>
              <a:ext uri="{FF2B5EF4-FFF2-40B4-BE49-F238E27FC236}">
                <a16:creationId xmlns:a16="http://schemas.microsoft.com/office/drawing/2014/main" id="{3F8A7B82-7FFD-454A-83EC-AB3C6B3CC08C}"/>
              </a:ext>
            </a:extLst>
          </p:cNvPr>
          <p:cNvSpPr/>
          <p:nvPr/>
        </p:nvSpPr>
        <p:spPr>
          <a:xfrm>
            <a:off x="5937623" y="3182780"/>
            <a:ext cx="253596" cy="461665"/>
          </a:xfrm>
          <a:prstGeom prst="rect">
            <a:avLst/>
          </a:prstGeom>
        </p:spPr>
        <p:txBody>
          <a:bodyPr wrap="none">
            <a:spAutoFit/>
          </a:bodyPr>
          <a:lstStyle/>
          <a:p>
            <a:pPr defTabSz="609585"/>
            <a:r>
              <a:rPr lang="en-US" sz="2400" dirty="0">
                <a:solidFill>
                  <a:prstClr val="black"/>
                </a:solidFill>
                <a:latin typeface="Calibri"/>
              </a:rPr>
              <a:t> </a:t>
            </a:r>
          </a:p>
        </p:txBody>
      </p:sp>
      <p:sp>
        <p:nvSpPr>
          <p:cNvPr id="6" name="TextBox 5">
            <a:extLst>
              <a:ext uri="{FF2B5EF4-FFF2-40B4-BE49-F238E27FC236}">
                <a16:creationId xmlns:a16="http://schemas.microsoft.com/office/drawing/2014/main" id="{378BEF66-1DF7-46C7-A29D-B2FE8885C2A0}"/>
              </a:ext>
            </a:extLst>
          </p:cNvPr>
          <p:cNvSpPr txBox="1"/>
          <p:nvPr/>
        </p:nvSpPr>
        <p:spPr>
          <a:xfrm>
            <a:off x="1285337" y="2747966"/>
            <a:ext cx="10262256" cy="995209"/>
          </a:xfrm>
          <a:prstGeom prst="rect">
            <a:avLst/>
          </a:prstGeom>
          <a:noFill/>
        </p:spPr>
        <p:txBody>
          <a:bodyPr wrap="square" rtlCol="0">
            <a:spAutoFit/>
          </a:bodyPr>
          <a:lstStyle/>
          <a:p>
            <a:pPr algn="ctr"/>
            <a:r>
              <a:rPr lang="en-US" sz="5867" b="1" dirty="0">
                <a:solidFill>
                  <a:schemeClr val="bg1"/>
                </a:solidFill>
                <a:latin typeface="Calibri" panose="020F0502020204030204" pitchFamily="34" charset="0"/>
                <a:cs typeface="Calibri" panose="020F0502020204030204" pitchFamily="34" charset="0"/>
              </a:rPr>
              <a:t>Elevator pitches</a:t>
            </a:r>
          </a:p>
        </p:txBody>
      </p:sp>
    </p:spTree>
    <p:extLst>
      <p:ext uri="{BB962C8B-B14F-4D97-AF65-F5344CB8AC3E}">
        <p14:creationId xmlns:p14="http://schemas.microsoft.com/office/powerpoint/2010/main" val="15412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The Elevator Pitch</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12954"/>
            <a:ext cx="10130148" cy="5293757"/>
          </a:xfrm>
          <a:prstGeom prst="rect">
            <a:avLst/>
          </a:prstGeom>
        </p:spPr>
        <p:txBody>
          <a:bodyPr wrap="square">
            <a:spAutoFit/>
          </a:bodyPr>
          <a:lstStyle/>
          <a:p>
            <a:r>
              <a:rPr lang="en-US" sz="2600" b="1" dirty="0"/>
              <a:t>This is for live, or phone pitching in media relations</a:t>
            </a:r>
          </a:p>
          <a:p>
            <a:pPr marL="457200" indent="-457200">
              <a:buFont typeface="Arial" panose="020B0604020202020204" pitchFamily="34" charset="0"/>
              <a:buChar char="•"/>
            </a:pPr>
            <a:r>
              <a:rPr lang="en-US" sz="2600" dirty="0"/>
              <a:t>It’s a bit of a lost art because the news media has been substantially downsized, meaning there are fewer people trying to cover more ground.</a:t>
            </a:r>
          </a:p>
          <a:p>
            <a:pPr marL="457200" indent="-457200">
              <a:buFont typeface="Arial" panose="020B0604020202020204" pitchFamily="34" charset="0"/>
              <a:buChar char="•"/>
            </a:pPr>
            <a:r>
              <a:rPr lang="en-US" sz="2600" dirty="0"/>
              <a:t>Most of them don’t have time to meet with you, and many would prefer not taking phone calls.</a:t>
            </a:r>
          </a:p>
          <a:p>
            <a:pPr marL="457200" indent="-457200">
              <a:buFont typeface="Arial" panose="020B0604020202020204" pitchFamily="34" charset="0"/>
              <a:buChar char="•"/>
            </a:pPr>
            <a:r>
              <a:rPr lang="en-US" sz="2600" dirty="0"/>
              <a:t>That said, opportunities still occur do during:</a:t>
            </a:r>
          </a:p>
          <a:p>
            <a:pPr marL="914400" lvl="1" indent="-457200">
              <a:buFont typeface="Arial" panose="020B0604020202020204" pitchFamily="34" charset="0"/>
              <a:buChar char="•"/>
            </a:pPr>
            <a:r>
              <a:rPr lang="en-US" sz="2600" dirty="0"/>
              <a:t>Public events, possibly your event.</a:t>
            </a:r>
          </a:p>
          <a:p>
            <a:pPr marL="914400" lvl="1" indent="-457200">
              <a:buFont typeface="Arial" panose="020B0604020202020204" pitchFamily="34" charset="0"/>
              <a:buChar char="•"/>
            </a:pPr>
            <a:r>
              <a:rPr lang="en-US" sz="2600" dirty="0"/>
              <a:t>Made for media events – news conferences, media advisories, media lunches or dinners.</a:t>
            </a:r>
          </a:p>
          <a:p>
            <a:pPr marL="914400" lvl="1" indent="-457200">
              <a:buFont typeface="Arial" panose="020B0604020202020204" pitchFamily="34" charset="0"/>
              <a:buChar char="•"/>
            </a:pPr>
            <a:r>
              <a:rPr lang="en-US" sz="2600" dirty="0"/>
              <a:t>Phone pitches, but be careful.</a:t>
            </a:r>
          </a:p>
          <a:p>
            <a:pPr marL="914400" lvl="1" indent="-457200">
              <a:buFont typeface="Arial" panose="020B0604020202020204" pitchFamily="34" charset="0"/>
              <a:buChar char="•"/>
            </a:pPr>
            <a:endParaRPr lang="en-US" sz="2600" dirty="0"/>
          </a:p>
          <a:p>
            <a:pPr marL="914400" lvl="1" indent="-457200">
              <a:buFont typeface="Arial" panose="020B0604020202020204" pitchFamily="34" charset="0"/>
              <a:buChar char="•"/>
            </a:pPr>
            <a:endParaRPr lang="en-US" sz="2600" dirty="0"/>
          </a:p>
        </p:txBody>
      </p:sp>
    </p:spTree>
    <p:custDataLst>
      <p:tags r:id="rId1"/>
    </p:custDataLst>
    <p:extLst>
      <p:ext uri="{BB962C8B-B14F-4D97-AF65-F5344CB8AC3E}">
        <p14:creationId xmlns:p14="http://schemas.microsoft.com/office/powerpoint/2010/main" val="34387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 y="0"/>
            <a:ext cx="12204192" cy="6870960"/>
          </a:xfrm>
          <a:prstGeom prst="rect">
            <a:avLst/>
          </a:prstGeom>
        </p:spPr>
      </p:pic>
      <p:sp>
        <p:nvSpPr>
          <p:cNvPr id="5" name="TextBox 4">
            <a:extLst>
              <a:ext uri="{FF2B5EF4-FFF2-40B4-BE49-F238E27FC236}">
                <a16:creationId xmlns:a16="http://schemas.microsoft.com/office/drawing/2014/main" id="{357042B7-72F7-4132-B5BF-9730070D5DBC}"/>
              </a:ext>
            </a:extLst>
          </p:cNvPr>
          <p:cNvSpPr txBox="1"/>
          <p:nvPr/>
        </p:nvSpPr>
        <p:spPr>
          <a:xfrm>
            <a:off x="1285337" y="2747966"/>
            <a:ext cx="10262256" cy="2800960"/>
          </a:xfrm>
          <a:prstGeom prst="rect">
            <a:avLst/>
          </a:prstGeom>
          <a:noFill/>
        </p:spPr>
        <p:txBody>
          <a:bodyPr wrap="square" rtlCol="0">
            <a:spAutoFit/>
          </a:bodyPr>
          <a:lstStyle/>
          <a:p>
            <a:pPr algn="ctr"/>
            <a:r>
              <a:rPr lang="en-US" sz="5867" b="1" dirty="0">
                <a:solidFill>
                  <a:schemeClr val="bg1"/>
                </a:solidFill>
                <a:latin typeface="Calibri" panose="020F0502020204030204" pitchFamily="34" charset="0"/>
                <a:cs typeface="Calibri" panose="020F0502020204030204" pitchFamily="34" charset="0"/>
              </a:rPr>
              <a:t>Of press releases, reporting impact and elevator pitches</a:t>
            </a:r>
          </a:p>
          <a:p>
            <a:pPr algn="ctr"/>
            <a:endParaRPr lang="en-US" sz="5867"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826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The Elevator Pitch</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12954"/>
            <a:ext cx="10130148" cy="5293757"/>
          </a:xfrm>
          <a:prstGeom prst="rect">
            <a:avLst/>
          </a:prstGeom>
        </p:spPr>
        <p:txBody>
          <a:bodyPr wrap="square">
            <a:spAutoFit/>
          </a:bodyPr>
          <a:lstStyle/>
          <a:p>
            <a:r>
              <a:rPr lang="en-US" sz="2600" b="1" dirty="0"/>
              <a:t>Constructing your elevator pitch:</a:t>
            </a:r>
          </a:p>
          <a:p>
            <a:pPr marL="457200" indent="-457200">
              <a:buFont typeface="Arial" panose="020B0604020202020204" pitchFamily="34" charset="0"/>
              <a:buChar char="•"/>
            </a:pPr>
            <a:r>
              <a:rPr lang="en-US" sz="2600" dirty="0"/>
              <a:t>A good elevator pitch should last no longer than a short elevator ride of 20 to 30 seconds, hence the name. It should be interesting, memorable and succinct. It also needs to explain what makes you – or your organization, product or idea – unique.</a:t>
            </a:r>
          </a:p>
          <a:p>
            <a:pPr marL="457200" indent="-457200">
              <a:buFont typeface="Arial" panose="020B0604020202020204" pitchFamily="34" charset="0"/>
              <a:buChar char="•"/>
            </a:pPr>
            <a:r>
              <a:rPr lang="en-US" sz="2600" dirty="0"/>
              <a:t>Your press release should be written in priority order of most important information to least, so use the </a:t>
            </a:r>
            <a:r>
              <a:rPr lang="en-US" sz="2600" dirty="0" err="1"/>
              <a:t>lede</a:t>
            </a:r>
            <a:r>
              <a:rPr lang="en-US" sz="2600" dirty="0"/>
              <a:t> in your press release and possibly the second paragraph as well.</a:t>
            </a:r>
          </a:p>
          <a:p>
            <a:pPr marL="457200" indent="-457200">
              <a:buFont typeface="Arial" panose="020B0604020202020204" pitchFamily="34" charset="0"/>
              <a:buChar char="•"/>
            </a:pPr>
            <a:r>
              <a:rPr lang="en-US" sz="2600" dirty="0"/>
              <a:t>Know when someone’s too busy or not particularly interested so you can get out gracefully and as fast as you can. Don’t blow your coverage because you won’t accept “no” for an answer.</a:t>
            </a:r>
          </a:p>
          <a:p>
            <a:pPr marL="457200" indent="-457200">
              <a:buFont typeface="Arial" panose="020B0604020202020204" pitchFamily="34" charset="0"/>
              <a:buChar char="•"/>
            </a:pPr>
            <a:r>
              <a:rPr lang="en-US" sz="2600" dirty="0"/>
              <a:t>If there is interest, promise to pass along more information. </a:t>
            </a:r>
          </a:p>
          <a:p>
            <a:pPr marL="914400" lvl="1" indent="-457200">
              <a:buFont typeface="Arial" panose="020B0604020202020204" pitchFamily="34" charset="0"/>
              <a:buChar char="•"/>
            </a:pPr>
            <a:endParaRPr lang="en-US" sz="2600" dirty="0"/>
          </a:p>
        </p:txBody>
      </p:sp>
    </p:spTree>
    <p:custDataLst>
      <p:tags r:id="rId1"/>
    </p:custDataLst>
    <p:extLst>
      <p:ext uri="{BB962C8B-B14F-4D97-AF65-F5344CB8AC3E}">
        <p14:creationId xmlns:p14="http://schemas.microsoft.com/office/powerpoint/2010/main" val="3704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 y="0"/>
            <a:ext cx="12204192" cy="6870960"/>
          </a:xfrm>
          <a:prstGeom prst="rect">
            <a:avLst/>
          </a:prstGeom>
        </p:spPr>
      </p:pic>
      <p:sp>
        <p:nvSpPr>
          <p:cNvPr id="10" name="Subtitle 2"/>
          <p:cNvSpPr txBox="1">
            <a:spLocks/>
          </p:cNvSpPr>
          <p:nvPr/>
        </p:nvSpPr>
        <p:spPr>
          <a:xfrm>
            <a:off x="3194439" y="3004440"/>
            <a:ext cx="10432408" cy="426776"/>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609585"/>
            <a:endParaRPr lang="en-US" sz="4267" i="1" dirty="0">
              <a:solidFill>
                <a:srgbClr val="FFFFFF"/>
              </a:solidFill>
              <a:latin typeface="Libre Baskerville" charset="0"/>
              <a:ea typeface="Libre Baskerville" charset="0"/>
              <a:cs typeface="Libre Baskerville" charset="0"/>
            </a:endParaRPr>
          </a:p>
        </p:txBody>
      </p:sp>
      <p:sp>
        <p:nvSpPr>
          <p:cNvPr id="3" name="Rectangle 2">
            <a:extLst>
              <a:ext uri="{FF2B5EF4-FFF2-40B4-BE49-F238E27FC236}">
                <a16:creationId xmlns:a16="http://schemas.microsoft.com/office/drawing/2014/main" id="{3F8A7B82-7FFD-454A-83EC-AB3C6B3CC08C}"/>
              </a:ext>
            </a:extLst>
          </p:cNvPr>
          <p:cNvSpPr/>
          <p:nvPr/>
        </p:nvSpPr>
        <p:spPr>
          <a:xfrm>
            <a:off x="5937623" y="3182780"/>
            <a:ext cx="253596" cy="461665"/>
          </a:xfrm>
          <a:prstGeom prst="rect">
            <a:avLst/>
          </a:prstGeom>
        </p:spPr>
        <p:txBody>
          <a:bodyPr wrap="none">
            <a:spAutoFit/>
          </a:bodyPr>
          <a:lstStyle/>
          <a:p>
            <a:pPr defTabSz="609585"/>
            <a:r>
              <a:rPr lang="en-US" sz="2400" dirty="0">
                <a:solidFill>
                  <a:prstClr val="black"/>
                </a:solidFill>
                <a:latin typeface="Calibri"/>
              </a:rPr>
              <a:t> </a:t>
            </a:r>
          </a:p>
        </p:txBody>
      </p:sp>
      <p:sp>
        <p:nvSpPr>
          <p:cNvPr id="6" name="TextBox 5">
            <a:extLst>
              <a:ext uri="{FF2B5EF4-FFF2-40B4-BE49-F238E27FC236}">
                <a16:creationId xmlns:a16="http://schemas.microsoft.com/office/drawing/2014/main" id="{378BEF66-1DF7-46C7-A29D-B2FE8885C2A0}"/>
              </a:ext>
            </a:extLst>
          </p:cNvPr>
          <p:cNvSpPr txBox="1"/>
          <p:nvPr/>
        </p:nvSpPr>
        <p:spPr>
          <a:xfrm>
            <a:off x="1285337" y="2747966"/>
            <a:ext cx="10262256" cy="1898084"/>
          </a:xfrm>
          <a:prstGeom prst="rect">
            <a:avLst/>
          </a:prstGeom>
          <a:noFill/>
        </p:spPr>
        <p:txBody>
          <a:bodyPr wrap="square" rtlCol="0">
            <a:spAutoFit/>
          </a:bodyPr>
          <a:lstStyle/>
          <a:p>
            <a:pPr algn="ctr"/>
            <a:r>
              <a:rPr lang="en-US" sz="5867" b="1" dirty="0">
                <a:solidFill>
                  <a:schemeClr val="bg1"/>
                </a:solidFill>
                <a:latin typeface="Calibri" panose="020F0502020204030204" pitchFamily="34" charset="0"/>
                <a:cs typeface="Calibri" panose="020F0502020204030204" pitchFamily="34" charset="0"/>
              </a:rPr>
              <a:t>Thank You!</a:t>
            </a:r>
          </a:p>
          <a:p>
            <a:pPr algn="ctr"/>
            <a:r>
              <a:rPr lang="en-US" sz="5867" b="1" dirty="0">
                <a:solidFill>
                  <a:schemeClr val="bg1"/>
                </a:solidFill>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29902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47400"/>
            <a:ext cx="10972800" cy="1143000"/>
          </a:xfrm>
        </p:spPr>
        <p:txBody>
          <a:bodyPr/>
          <a:lstStyle/>
          <a:p>
            <a:r>
              <a:rPr lang="en-US" cap="none" dirty="0"/>
              <a:t>Press release 101</a:t>
            </a:r>
          </a:p>
        </p:txBody>
      </p:sp>
      <p:pic>
        <p:nvPicPr>
          <p:cNvPr id="5" name="Picture 4">
            <a:extLst>
              <a:ext uri="{FF2B5EF4-FFF2-40B4-BE49-F238E27FC236}">
                <a16:creationId xmlns:a16="http://schemas.microsoft.com/office/drawing/2014/main" id="{AEA98EDE-D553-4B24-87C0-C018C3ED52E9}"/>
              </a:ext>
            </a:extLst>
          </p:cNvPr>
          <p:cNvPicPr>
            <a:picLocks noChangeAspect="1"/>
          </p:cNvPicPr>
          <p:nvPr/>
        </p:nvPicPr>
        <p:blipFill rotWithShape="1">
          <a:blip r:embed="rId3"/>
          <a:srcRect l="32392" t="26852" r="35872" b="16204"/>
          <a:stretch/>
        </p:blipFill>
        <p:spPr>
          <a:xfrm>
            <a:off x="3831770" y="965199"/>
            <a:ext cx="4554583" cy="4930503"/>
          </a:xfrm>
          <a:prstGeom prst="rect">
            <a:avLst/>
          </a:prstGeom>
        </p:spPr>
      </p:pic>
    </p:spTree>
    <p:custDataLst>
      <p:tags r:id="rId1"/>
    </p:custDataLst>
    <p:extLst>
      <p:ext uri="{BB962C8B-B14F-4D97-AF65-F5344CB8AC3E}">
        <p14:creationId xmlns:p14="http://schemas.microsoft.com/office/powerpoint/2010/main" val="16252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47400"/>
            <a:ext cx="10972800" cy="1143000"/>
          </a:xfrm>
        </p:spPr>
        <p:txBody>
          <a:bodyPr/>
          <a:lstStyle/>
          <a:p>
            <a:r>
              <a:rPr lang="en-US" cap="none" dirty="0"/>
              <a:t>Press release 101</a:t>
            </a:r>
          </a:p>
        </p:txBody>
      </p:sp>
      <p:pic>
        <p:nvPicPr>
          <p:cNvPr id="5" name="Picture 4">
            <a:extLst>
              <a:ext uri="{FF2B5EF4-FFF2-40B4-BE49-F238E27FC236}">
                <a16:creationId xmlns:a16="http://schemas.microsoft.com/office/drawing/2014/main" id="{0380FE75-A108-4B14-89F7-DF0C80A6AD52}"/>
              </a:ext>
            </a:extLst>
          </p:cNvPr>
          <p:cNvPicPr>
            <a:picLocks noChangeAspect="1"/>
          </p:cNvPicPr>
          <p:nvPr/>
        </p:nvPicPr>
        <p:blipFill rotWithShape="1">
          <a:blip r:embed="rId3"/>
          <a:srcRect l="33073" t="17716" r="34114" b="8704"/>
          <a:stretch/>
        </p:blipFill>
        <p:spPr>
          <a:xfrm>
            <a:off x="4330700" y="1035050"/>
            <a:ext cx="3600450" cy="4864100"/>
          </a:xfrm>
          <a:prstGeom prst="rect">
            <a:avLst/>
          </a:prstGeom>
        </p:spPr>
      </p:pic>
    </p:spTree>
    <p:custDataLst>
      <p:tags r:id="rId1"/>
    </p:custDataLst>
    <p:extLst>
      <p:ext uri="{BB962C8B-B14F-4D97-AF65-F5344CB8AC3E}">
        <p14:creationId xmlns:p14="http://schemas.microsoft.com/office/powerpoint/2010/main" val="141814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47400"/>
            <a:ext cx="10972800" cy="1143000"/>
          </a:xfrm>
        </p:spPr>
        <p:txBody>
          <a:bodyPr/>
          <a:lstStyle/>
          <a:p>
            <a:r>
              <a:rPr lang="en-US" cap="none" dirty="0"/>
              <a:t>Press release 101</a:t>
            </a:r>
          </a:p>
        </p:txBody>
      </p:sp>
      <p:pic>
        <p:nvPicPr>
          <p:cNvPr id="7" name="Picture 6">
            <a:extLst>
              <a:ext uri="{FF2B5EF4-FFF2-40B4-BE49-F238E27FC236}">
                <a16:creationId xmlns:a16="http://schemas.microsoft.com/office/drawing/2014/main" id="{54ED9E5B-D9A8-45D4-A77A-1405230E0834}"/>
              </a:ext>
            </a:extLst>
          </p:cNvPr>
          <p:cNvPicPr>
            <a:picLocks noChangeAspect="1"/>
          </p:cNvPicPr>
          <p:nvPr/>
        </p:nvPicPr>
        <p:blipFill rotWithShape="1">
          <a:blip r:embed="rId3"/>
          <a:srcRect l="32222" t="11936" r="32381" b="13778"/>
          <a:stretch/>
        </p:blipFill>
        <p:spPr>
          <a:xfrm>
            <a:off x="4153987" y="1001486"/>
            <a:ext cx="3884023" cy="4946468"/>
          </a:xfrm>
          <a:prstGeom prst="rect">
            <a:avLst/>
          </a:prstGeom>
        </p:spPr>
      </p:pic>
    </p:spTree>
    <p:custDataLst>
      <p:tags r:id="rId1"/>
    </p:custDataLst>
    <p:extLst>
      <p:ext uri="{BB962C8B-B14F-4D97-AF65-F5344CB8AC3E}">
        <p14:creationId xmlns:p14="http://schemas.microsoft.com/office/powerpoint/2010/main" val="44477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Press release 101</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91617"/>
            <a:ext cx="10130148" cy="4524315"/>
          </a:xfrm>
          <a:prstGeom prst="rect">
            <a:avLst/>
          </a:prstGeom>
        </p:spPr>
        <p:txBody>
          <a:bodyPr wrap="square">
            <a:spAutoFit/>
          </a:bodyPr>
          <a:lstStyle/>
          <a:p>
            <a:pPr marL="457200" indent="-457200">
              <a:buFont typeface="Arial" panose="020B0604020202020204" pitchFamily="34" charset="0"/>
              <a:buChar char="•"/>
            </a:pPr>
            <a:r>
              <a:rPr lang="en-US" sz="2800" dirty="0"/>
              <a:t>The death of the press release has been greatly exaggerated!</a:t>
            </a:r>
          </a:p>
          <a:p>
            <a:pPr marL="914400" lvl="1" indent="-457200">
              <a:buFont typeface="Courier New" panose="02070309020205020404" pitchFamily="49" charset="0"/>
              <a:buChar char="o"/>
            </a:pPr>
            <a:r>
              <a:rPr lang="en-US" sz="2600" dirty="0"/>
              <a:t>Press releases have historically been a key tool for attracting favorable media attention, shaping public perception, highlighting events or professional achievements and increasing brand awareness via media.</a:t>
            </a:r>
          </a:p>
          <a:p>
            <a:pPr marL="914400" lvl="1" indent="-457200">
              <a:buFont typeface="Courier New" panose="02070309020205020404" pitchFamily="49" charset="0"/>
              <a:buChar char="o"/>
            </a:pPr>
            <a:r>
              <a:rPr lang="en-US" sz="2600" dirty="0"/>
              <a:t>And yet amid persistent reports of falling newspaper circulation and newspapers, declining TV news viewership, diminished radio reach, consolidation in the broadcast communications industry, pundits wondered aloud whether press releases were dead. </a:t>
            </a:r>
          </a:p>
          <a:p>
            <a:pPr marL="914400" lvl="1" indent="-457200">
              <a:buFont typeface="Courier New" panose="02070309020205020404" pitchFamily="49" charset="0"/>
              <a:buChar char="o"/>
            </a:pPr>
            <a:r>
              <a:rPr lang="en-US" sz="2600" dirty="0"/>
              <a:t>Even the Public Relations Society of America published an article bemoaning the end of the press release.</a:t>
            </a:r>
          </a:p>
        </p:txBody>
      </p:sp>
    </p:spTree>
    <p:custDataLst>
      <p:tags r:id="rId1"/>
    </p:custDataLst>
    <p:extLst>
      <p:ext uri="{BB962C8B-B14F-4D97-AF65-F5344CB8AC3E}">
        <p14:creationId xmlns:p14="http://schemas.microsoft.com/office/powerpoint/2010/main" val="264330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Press release 101</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12954"/>
            <a:ext cx="10130148" cy="5293757"/>
          </a:xfrm>
          <a:prstGeom prst="rect">
            <a:avLst/>
          </a:prstGeom>
        </p:spPr>
        <p:txBody>
          <a:bodyPr wrap="square">
            <a:spAutoFit/>
          </a:bodyPr>
          <a:lstStyle/>
          <a:p>
            <a:pPr marL="457200" indent="-457200">
              <a:buFont typeface="Arial" panose="020B0604020202020204" pitchFamily="34" charset="0"/>
              <a:buChar char="•"/>
            </a:pPr>
            <a:r>
              <a:rPr lang="en-US" sz="2600" dirty="0"/>
              <a:t>With alternate channels for distribution of real-time news and announcements, declining visibility and widespread reports of the press release’s imminent demise, the question remains: Are press releases dead?</a:t>
            </a:r>
          </a:p>
          <a:p>
            <a:pPr marL="914400" lvl="1" indent="-457200">
              <a:buFont typeface="Courier New" panose="02070309020205020404" pitchFamily="49" charset="0"/>
              <a:buChar char="o"/>
            </a:pPr>
            <a:r>
              <a:rPr lang="en-US" sz="2600" dirty="0"/>
              <a:t>The answer is a resounding NO!!</a:t>
            </a:r>
          </a:p>
          <a:p>
            <a:pPr marL="914400" lvl="1" indent="-457200">
              <a:buFont typeface="Courier New" panose="02070309020205020404" pitchFamily="49" charset="0"/>
              <a:buChar char="o"/>
            </a:pPr>
            <a:r>
              <a:rPr lang="en-US" sz="2600" dirty="0"/>
              <a:t>For small and midsize businesses, the press release is still the preferred and usually the only channel for garnering widespread coverage across a wide range of news sources, from print and broadcast media, trade journals, websites and social media.</a:t>
            </a:r>
          </a:p>
          <a:p>
            <a:pPr marL="914400" lvl="1" indent="-457200">
              <a:buFont typeface="Courier New" panose="02070309020205020404" pitchFamily="49" charset="0"/>
              <a:buChar char="o"/>
            </a:pPr>
            <a:r>
              <a:rPr lang="en-US" sz="2600" dirty="0"/>
              <a:t>The modern press release may serve a somewhat different role in today’s communications playbook, but it’s still very much alive and kicking!</a:t>
            </a:r>
          </a:p>
          <a:p>
            <a:pPr marL="914400" lvl="1" indent="-457200">
              <a:buFont typeface="Courier New" panose="02070309020205020404" pitchFamily="49" charset="0"/>
              <a:buChar char="o"/>
            </a:pPr>
            <a:endParaRPr lang="en-US" sz="2600" dirty="0"/>
          </a:p>
        </p:txBody>
      </p:sp>
    </p:spTree>
    <p:custDataLst>
      <p:tags r:id="rId1"/>
    </p:custDataLst>
    <p:extLst>
      <p:ext uri="{BB962C8B-B14F-4D97-AF65-F5344CB8AC3E}">
        <p14:creationId xmlns:p14="http://schemas.microsoft.com/office/powerpoint/2010/main" val="307244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Press release 101</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12954"/>
            <a:ext cx="10130148" cy="1692771"/>
          </a:xfrm>
          <a:prstGeom prst="rect">
            <a:avLst/>
          </a:prstGeom>
        </p:spPr>
        <p:txBody>
          <a:bodyPr wrap="square">
            <a:spAutoFit/>
          </a:bodyPr>
          <a:lstStyle/>
          <a:p>
            <a:r>
              <a:rPr lang="en-US" sz="2600" b="1" dirty="0"/>
              <a:t>How to write a press release</a:t>
            </a:r>
          </a:p>
          <a:p>
            <a:pPr marL="457200" indent="-457200">
              <a:buFont typeface="Arial" panose="020B0604020202020204" pitchFamily="34" charset="0"/>
              <a:buChar char="•"/>
            </a:pPr>
            <a:r>
              <a:rPr lang="en-US" sz="2600" dirty="0"/>
              <a:t>The art of writing the press release is about balancing the story your company is trying to tell while making it digestible for your desired audience.</a:t>
            </a:r>
          </a:p>
        </p:txBody>
      </p:sp>
    </p:spTree>
    <p:custDataLst>
      <p:tags r:id="rId1"/>
    </p:custDataLst>
    <p:extLst>
      <p:ext uri="{BB962C8B-B14F-4D97-AF65-F5344CB8AC3E}">
        <p14:creationId xmlns:p14="http://schemas.microsoft.com/office/powerpoint/2010/main" val="3490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CB50235-72C0-4C98-BBF2-50A027B29F2E}"/>
              </a:ext>
            </a:extLst>
          </p:cNvPr>
          <p:cNvSpPr txBox="1">
            <a:spLocks/>
          </p:cNvSpPr>
          <p:nvPr/>
        </p:nvSpPr>
        <p:spPr>
          <a:xfrm>
            <a:off x="609599" y="147400"/>
            <a:ext cx="10972800" cy="1143000"/>
          </a:xfrm>
          <a:prstGeom prst="rect">
            <a:avLst/>
          </a:prstGeom>
        </p:spPr>
        <p:txBody>
          <a:bodyPr vert="horz" lIns="91440" tIns="45720" rIns="91440" bIns="45720" rtlCol="0" anchor="ctr">
            <a:normAutofit/>
          </a:bodyPr>
          <a:lstStyle>
            <a:lvl1pPr algn="ctr" defTabSz="609585" rtl="0" eaLnBrk="1" latinLnBrk="0" hangingPunct="1">
              <a:spcBef>
                <a:spcPct val="0"/>
              </a:spcBef>
              <a:buNone/>
              <a:defRPr sz="4800" b="1" i="0" kern="1200" cap="all" spc="-133" baseline="0">
                <a:solidFill>
                  <a:schemeClr val="tx2">
                    <a:lumMod val="75000"/>
                  </a:schemeClr>
                </a:solidFill>
                <a:latin typeface="Oswald"/>
                <a:ea typeface="+mj-ea"/>
                <a:cs typeface="+mj-cs"/>
              </a:defRPr>
            </a:lvl1pPr>
          </a:lstStyle>
          <a:p>
            <a:r>
              <a:rPr lang="en-US" cap="none" dirty="0"/>
              <a:t>Press release 101</a:t>
            </a:r>
          </a:p>
        </p:txBody>
      </p:sp>
      <p:sp>
        <p:nvSpPr>
          <p:cNvPr id="4" name="Rectangle 3">
            <a:extLst>
              <a:ext uri="{FF2B5EF4-FFF2-40B4-BE49-F238E27FC236}">
                <a16:creationId xmlns:a16="http://schemas.microsoft.com/office/drawing/2014/main" id="{52B9E89C-D24C-4624-B047-D2377632F995}"/>
              </a:ext>
            </a:extLst>
          </p:cNvPr>
          <p:cNvSpPr/>
          <p:nvPr/>
        </p:nvSpPr>
        <p:spPr>
          <a:xfrm>
            <a:off x="1030925" y="1012954"/>
            <a:ext cx="10130148" cy="3293209"/>
          </a:xfrm>
          <a:prstGeom prst="rect">
            <a:avLst/>
          </a:prstGeom>
        </p:spPr>
        <p:txBody>
          <a:bodyPr wrap="square">
            <a:spAutoFit/>
          </a:bodyPr>
          <a:lstStyle/>
          <a:p>
            <a:r>
              <a:rPr lang="en-US" sz="2600" b="1" dirty="0"/>
              <a:t>Make sure it’s newsworthy</a:t>
            </a:r>
          </a:p>
          <a:p>
            <a:pPr marL="457200" indent="-457200">
              <a:buFont typeface="Arial" panose="020B0604020202020204" pitchFamily="34" charset="0"/>
              <a:buChar char="•"/>
            </a:pPr>
            <a:r>
              <a:rPr lang="en-US" sz="2600" dirty="0"/>
              <a:t>When deciding whether to write a press release, determine whether journalists are going to find your news interesting enough to share with their readers, or is it only interesting to you and your company?</a:t>
            </a:r>
          </a:p>
          <a:p>
            <a:pPr marL="457200" indent="-457200">
              <a:buFont typeface="Arial" panose="020B0604020202020204" pitchFamily="34" charset="0"/>
              <a:buChar char="•"/>
            </a:pPr>
            <a:r>
              <a:rPr lang="en-US" sz="2600" dirty="0"/>
              <a:t>To avoid ending up in a reporter’s email trash folder, most PR professionals recommend saving press releases for major announcements, like new products or services, industry recognition, </a:t>
            </a:r>
            <a:r>
              <a:rPr lang="en-US" sz="2600" b="1" dirty="0"/>
              <a:t>or special events</a:t>
            </a:r>
            <a:r>
              <a:rPr lang="en-US" sz="2600" dirty="0"/>
              <a:t>.</a:t>
            </a:r>
          </a:p>
        </p:txBody>
      </p:sp>
    </p:spTree>
    <p:custDataLst>
      <p:tags r:id="rId1"/>
    </p:custDataLst>
    <p:extLst>
      <p:ext uri="{BB962C8B-B14F-4D97-AF65-F5344CB8AC3E}">
        <p14:creationId xmlns:p14="http://schemas.microsoft.com/office/powerpoint/2010/main" val="235747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ucknell Brand Colors">
      <a:dk1>
        <a:sysClr val="windowText" lastClr="000000"/>
      </a:dk1>
      <a:lt1>
        <a:srgbClr val="FFFFFF"/>
      </a:lt1>
      <a:dk2>
        <a:srgbClr val="003865"/>
      </a:dk2>
      <a:lt2>
        <a:srgbClr val="D9D9D6"/>
      </a:lt2>
      <a:accent1>
        <a:srgbClr val="E87722"/>
      </a:accent1>
      <a:accent2>
        <a:srgbClr val="FFA300"/>
      </a:accent2>
      <a:accent3>
        <a:srgbClr val="0082BA"/>
      </a:accent3>
      <a:accent4>
        <a:srgbClr val="59CBE8"/>
      </a:accent4>
      <a:accent5>
        <a:srgbClr val="A7A8AA"/>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Bucknell Brand Colors">
      <a:dk1>
        <a:sysClr val="windowText" lastClr="000000"/>
      </a:dk1>
      <a:lt1>
        <a:srgbClr val="FFFFFF"/>
      </a:lt1>
      <a:dk2>
        <a:srgbClr val="003865"/>
      </a:dk2>
      <a:lt2>
        <a:srgbClr val="D9D9D6"/>
      </a:lt2>
      <a:accent1>
        <a:srgbClr val="E87722"/>
      </a:accent1>
      <a:accent2>
        <a:srgbClr val="FFA300"/>
      </a:accent2>
      <a:accent3>
        <a:srgbClr val="0082BA"/>
      </a:accent3>
      <a:accent4>
        <a:srgbClr val="59CBE8"/>
      </a:accent4>
      <a:accent5>
        <a:srgbClr val="A7A8AA"/>
      </a:accent5>
      <a:accent6>
        <a:srgbClr val="E8772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15450</TotalTime>
  <Words>1295</Words>
  <Application>Microsoft Office PowerPoint</Application>
  <PresentationFormat>Widescreen</PresentationFormat>
  <Paragraphs>84</Paragraphs>
  <Slides>21</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Calibri Light</vt:lpstr>
      <vt:lpstr>Courier New</vt:lpstr>
      <vt:lpstr>Libre Baskerville</vt:lpstr>
      <vt:lpstr>Open Sans</vt:lpstr>
      <vt:lpstr>Oswald</vt:lpstr>
      <vt:lpstr>Office Theme</vt:lpstr>
      <vt:lpstr>1_Office Theme</vt:lpstr>
      <vt:lpstr>2_Office Theme</vt:lpstr>
      <vt:lpstr>PowerPoint Presentation</vt:lpstr>
      <vt:lpstr>PowerPoint Presentation</vt:lpstr>
      <vt:lpstr>Press release 101</vt:lpstr>
      <vt:lpstr>Press release 101</vt:lpstr>
      <vt:lpstr>Press release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E. Stetler</dc:creator>
  <cp:lastModifiedBy>Brandon Allison</cp:lastModifiedBy>
  <cp:revision>164</cp:revision>
  <dcterms:created xsi:type="dcterms:W3CDTF">2019-10-03T12:39:52Z</dcterms:created>
  <dcterms:modified xsi:type="dcterms:W3CDTF">2026-06-24T19:04:36Z</dcterms:modified>
</cp:coreProperties>
</file>